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3" r:id="rId1"/>
  </p:sldMasterIdLst>
  <p:notesMasterIdLst>
    <p:notesMasterId r:id="rId46"/>
  </p:notesMasterIdLst>
  <p:sldIdLst>
    <p:sldId id="256" r:id="rId2"/>
    <p:sldId id="280" r:id="rId3"/>
    <p:sldId id="281" r:id="rId4"/>
    <p:sldId id="293" r:id="rId5"/>
    <p:sldId id="295" r:id="rId6"/>
    <p:sldId id="294" r:id="rId7"/>
    <p:sldId id="290" r:id="rId8"/>
    <p:sldId id="300" r:id="rId9"/>
    <p:sldId id="296" r:id="rId10"/>
    <p:sldId id="297" r:id="rId11"/>
    <p:sldId id="288" r:id="rId12"/>
    <p:sldId id="307" r:id="rId13"/>
    <p:sldId id="309" r:id="rId14"/>
    <p:sldId id="308" r:id="rId15"/>
    <p:sldId id="271" r:id="rId16"/>
    <p:sldId id="273" r:id="rId17"/>
    <p:sldId id="274" r:id="rId18"/>
    <p:sldId id="291" r:id="rId19"/>
    <p:sldId id="292" r:id="rId20"/>
    <p:sldId id="272" r:id="rId21"/>
    <p:sldId id="269" r:id="rId22"/>
    <p:sldId id="267" r:id="rId23"/>
    <p:sldId id="301" r:id="rId24"/>
    <p:sldId id="277" r:id="rId25"/>
    <p:sldId id="289" r:id="rId26"/>
    <p:sldId id="257" r:id="rId27"/>
    <p:sldId id="258" r:id="rId28"/>
    <p:sldId id="259" r:id="rId29"/>
    <p:sldId id="260" r:id="rId30"/>
    <p:sldId id="261" r:id="rId31"/>
    <p:sldId id="264" r:id="rId32"/>
    <p:sldId id="262" r:id="rId33"/>
    <p:sldId id="263" r:id="rId34"/>
    <p:sldId id="302" r:id="rId35"/>
    <p:sldId id="303" r:id="rId36"/>
    <p:sldId id="304" r:id="rId37"/>
    <p:sldId id="279" r:id="rId38"/>
    <p:sldId id="276" r:id="rId39"/>
    <p:sldId id="306" r:id="rId40"/>
    <p:sldId id="298" r:id="rId41"/>
    <p:sldId id="305" r:id="rId42"/>
    <p:sldId id="310" r:id="rId43"/>
    <p:sldId id="299" r:id="rId44"/>
    <p:sldId id="311"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Anderson" initials="KA" lastIdx="1" clrIdx="0">
    <p:extLst>
      <p:ext uri="{19B8F6BF-5375-455C-9EA6-DF929625EA0E}">
        <p15:presenceInfo xmlns:p15="http://schemas.microsoft.com/office/powerpoint/2012/main" userId="S::kanderson@okgc.com::701a1142-b50f-4a8d-b3e2-fdfd72a55d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2" autoAdjust="0"/>
    <p:restoredTop sz="94660"/>
  </p:normalViewPr>
  <p:slideViewPr>
    <p:cSldViewPr snapToGrid="0">
      <p:cViewPr varScale="1">
        <p:scale>
          <a:sx n="106" d="100"/>
          <a:sy n="106" d="100"/>
        </p:scale>
        <p:origin x="13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dirty="0"/>
          </a:p>
        </p:txBody>
      </p:sp>
      <p:sp>
        <p:nvSpPr>
          <p:cNvPr id="3" name="Date Placeholder 2"/>
          <p:cNvSpPr>
            <a:spLocks noGrp="1"/>
          </p:cNvSpPr>
          <p:nvPr>
            <p:ph type="dt" idx="1"/>
          </p:nvPr>
        </p:nvSpPr>
        <p:spPr>
          <a:xfrm>
            <a:off x="3971081" y="1"/>
            <a:ext cx="3037735" cy="466088"/>
          </a:xfrm>
          <a:prstGeom prst="rect">
            <a:avLst/>
          </a:prstGeom>
        </p:spPr>
        <p:txBody>
          <a:bodyPr vert="horz" lIns="91294" tIns="45647" rIns="91294" bIns="45647" rtlCol="0"/>
          <a:lstStyle>
            <a:lvl1pPr algn="r">
              <a:defRPr sz="1200"/>
            </a:lvl1pPr>
          </a:lstStyle>
          <a:p>
            <a:fld id="{5E714475-8FAC-4C35-8BF6-BF7C965CAC0A}" type="datetimeFigureOut">
              <a:rPr lang="en-US" smtClean="0"/>
              <a:t>5/22/2023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294" tIns="45647" rIns="91294" bIns="45647" rtlCol="0" anchor="ctr"/>
          <a:lstStyle/>
          <a:p>
            <a:endParaRPr lang="en-US" dirty="0"/>
          </a:p>
        </p:txBody>
      </p:sp>
      <p:sp>
        <p:nvSpPr>
          <p:cNvPr id="5" name="Notes Placeholder 4"/>
          <p:cNvSpPr>
            <a:spLocks noGrp="1"/>
          </p:cNvSpPr>
          <p:nvPr>
            <p:ph type="body" sz="quarter" idx="3"/>
          </p:nvPr>
        </p:nvSpPr>
        <p:spPr>
          <a:xfrm>
            <a:off x="700406" y="4473813"/>
            <a:ext cx="5609588" cy="3660537"/>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081" y="8830312"/>
            <a:ext cx="3037735" cy="466088"/>
          </a:xfrm>
          <a:prstGeom prst="rect">
            <a:avLst/>
          </a:prstGeom>
        </p:spPr>
        <p:txBody>
          <a:bodyPr vert="horz" lIns="91294" tIns="45647" rIns="91294" bIns="45647" rtlCol="0" anchor="b"/>
          <a:lstStyle>
            <a:lvl1pPr algn="r">
              <a:defRPr sz="1200"/>
            </a:lvl1pPr>
          </a:lstStyle>
          <a:p>
            <a:fld id="{BF6D532B-66CA-4987-B06A-99ADD5A07909}" type="slidenum">
              <a:rPr lang="en-US" smtClean="0"/>
              <a:t>‹#›</a:t>
            </a:fld>
            <a:endParaRPr lang="en-US" dirty="0"/>
          </a:p>
        </p:txBody>
      </p:sp>
    </p:spTree>
    <p:extLst>
      <p:ext uri="{BB962C8B-B14F-4D97-AF65-F5344CB8AC3E}">
        <p14:creationId xmlns:p14="http://schemas.microsoft.com/office/powerpoint/2010/main" val="1061541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1</a:t>
            </a:fld>
            <a:endParaRPr lang="en-US" dirty="0"/>
          </a:p>
        </p:txBody>
      </p:sp>
    </p:spTree>
    <p:extLst>
      <p:ext uri="{BB962C8B-B14F-4D97-AF65-F5344CB8AC3E}">
        <p14:creationId xmlns:p14="http://schemas.microsoft.com/office/powerpoint/2010/main" val="70944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D532B-66CA-4987-B06A-99ADD5A07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8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D532B-66CA-4987-B06A-99ADD5A07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0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D532B-66CA-4987-B06A-99ADD5A07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46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26</a:t>
            </a:fld>
            <a:endParaRPr lang="en-US" dirty="0"/>
          </a:p>
        </p:txBody>
      </p:sp>
    </p:spTree>
    <p:extLst>
      <p:ext uri="{BB962C8B-B14F-4D97-AF65-F5344CB8AC3E}">
        <p14:creationId xmlns:p14="http://schemas.microsoft.com/office/powerpoint/2010/main" val="148376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27</a:t>
            </a:fld>
            <a:endParaRPr lang="en-US" dirty="0"/>
          </a:p>
        </p:txBody>
      </p:sp>
    </p:spTree>
    <p:extLst>
      <p:ext uri="{BB962C8B-B14F-4D97-AF65-F5344CB8AC3E}">
        <p14:creationId xmlns:p14="http://schemas.microsoft.com/office/powerpoint/2010/main" val="237430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28</a:t>
            </a:fld>
            <a:endParaRPr lang="en-US" dirty="0"/>
          </a:p>
        </p:txBody>
      </p:sp>
    </p:spTree>
    <p:extLst>
      <p:ext uri="{BB962C8B-B14F-4D97-AF65-F5344CB8AC3E}">
        <p14:creationId xmlns:p14="http://schemas.microsoft.com/office/powerpoint/2010/main" val="3625569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29</a:t>
            </a:fld>
            <a:endParaRPr lang="en-US" dirty="0"/>
          </a:p>
        </p:txBody>
      </p:sp>
    </p:spTree>
    <p:extLst>
      <p:ext uri="{BB962C8B-B14F-4D97-AF65-F5344CB8AC3E}">
        <p14:creationId xmlns:p14="http://schemas.microsoft.com/office/powerpoint/2010/main" val="3105469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30</a:t>
            </a:fld>
            <a:endParaRPr lang="en-US" dirty="0"/>
          </a:p>
        </p:txBody>
      </p:sp>
    </p:spTree>
    <p:extLst>
      <p:ext uri="{BB962C8B-B14F-4D97-AF65-F5344CB8AC3E}">
        <p14:creationId xmlns:p14="http://schemas.microsoft.com/office/powerpoint/2010/main" val="2914997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31</a:t>
            </a:fld>
            <a:endParaRPr lang="en-US" dirty="0"/>
          </a:p>
        </p:txBody>
      </p:sp>
    </p:spTree>
    <p:extLst>
      <p:ext uri="{BB962C8B-B14F-4D97-AF65-F5344CB8AC3E}">
        <p14:creationId xmlns:p14="http://schemas.microsoft.com/office/powerpoint/2010/main" val="1762669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32</a:t>
            </a:fld>
            <a:endParaRPr lang="en-US" dirty="0"/>
          </a:p>
        </p:txBody>
      </p:sp>
    </p:spTree>
    <p:extLst>
      <p:ext uri="{BB962C8B-B14F-4D97-AF65-F5344CB8AC3E}">
        <p14:creationId xmlns:p14="http://schemas.microsoft.com/office/powerpoint/2010/main" val="286418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2</a:t>
            </a:fld>
            <a:endParaRPr lang="en-US" dirty="0"/>
          </a:p>
        </p:txBody>
      </p:sp>
    </p:spTree>
    <p:extLst>
      <p:ext uri="{BB962C8B-B14F-4D97-AF65-F5344CB8AC3E}">
        <p14:creationId xmlns:p14="http://schemas.microsoft.com/office/powerpoint/2010/main" val="1444084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33</a:t>
            </a:fld>
            <a:endParaRPr lang="en-US" dirty="0"/>
          </a:p>
        </p:txBody>
      </p:sp>
    </p:spTree>
    <p:extLst>
      <p:ext uri="{BB962C8B-B14F-4D97-AF65-F5344CB8AC3E}">
        <p14:creationId xmlns:p14="http://schemas.microsoft.com/office/powerpoint/2010/main" val="81934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37</a:t>
            </a:fld>
            <a:endParaRPr lang="en-US" dirty="0"/>
          </a:p>
        </p:txBody>
      </p:sp>
    </p:spTree>
    <p:extLst>
      <p:ext uri="{BB962C8B-B14F-4D97-AF65-F5344CB8AC3E}">
        <p14:creationId xmlns:p14="http://schemas.microsoft.com/office/powerpoint/2010/main" val="3761916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6468">
              <a:defRPr/>
            </a:pPr>
            <a:fld id="{BF6D532B-66CA-4987-B06A-99ADD5A07909}" type="slidenum">
              <a:rPr lang="en-US">
                <a:solidFill>
                  <a:prstClr val="black"/>
                </a:solidFill>
                <a:latin typeface="Calibri" panose="020F0502020204030204"/>
              </a:rPr>
              <a:pPr defTabSz="456468">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2756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D532B-66CA-4987-B06A-99ADD5A07909}" type="slidenum">
              <a:rPr lang="en-US" smtClean="0"/>
              <a:t>3</a:t>
            </a:fld>
            <a:endParaRPr lang="en-US" dirty="0"/>
          </a:p>
        </p:txBody>
      </p:sp>
    </p:spTree>
    <p:extLst>
      <p:ext uri="{BB962C8B-B14F-4D97-AF65-F5344CB8AC3E}">
        <p14:creationId xmlns:p14="http://schemas.microsoft.com/office/powerpoint/2010/main" val="2686412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D532B-66CA-4987-B06A-99ADD5A07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2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6468">
              <a:defRPr/>
            </a:pPr>
            <a:fld id="{BF6D532B-66CA-4987-B06A-99ADD5A07909}" type="slidenum">
              <a:rPr lang="en-US">
                <a:solidFill>
                  <a:prstClr val="black"/>
                </a:solidFill>
                <a:latin typeface="Calibri" panose="020F0502020204030204"/>
              </a:rPr>
              <a:pPr defTabSz="45646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8812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6468">
              <a:defRPr/>
            </a:pPr>
            <a:fld id="{BF6D532B-66CA-4987-B06A-99ADD5A07909}" type="slidenum">
              <a:rPr lang="en-US">
                <a:solidFill>
                  <a:prstClr val="black"/>
                </a:solidFill>
                <a:latin typeface="Calibri" panose="020F0502020204030204"/>
              </a:rPr>
              <a:pPr defTabSz="45646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0017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6468">
              <a:defRPr/>
            </a:pPr>
            <a:fld id="{BF6D532B-66CA-4987-B06A-99ADD5A07909}" type="slidenum">
              <a:rPr lang="en-US">
                <a:solidFill>
                  <a:prstClr val="black"/>
                </a:solidFill>
                <a:latin typeface="Calibri" panose="020F0502020204030204"/>
              </a:rPr>
              <a:pPr defTabSz="45646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2471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D532B-66CA-4987-B06A-99ADD5A07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33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D532B-66CA-4987-B06A-99ADD5A07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81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06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447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776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28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79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5035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810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202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545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5/22/2023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002100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255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5/22/2023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533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nderson@ifmklaw.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6632-1679-8106-F677-294B6BAF408F}"/>
              </a:ext>
            </a:extLst>
          </p:cNvPr>
          <p:cNvSpPr>
            <a:spLocks noGrp="1"/>
          </p:cNvSpPr>
          <p:nvPr>
            <p:ph type="title"/>
          </p:nvPr>
        </p:nvSpPr>
        <p:spPr/>
        <p:txBody>
          <a:bodyPr anchor="ctr">
            <a:normAutofit/>
          </a:bodyPr>
          <a:lstStyle/>
          <a:p>
            <a:pPr algn="ctr"/>
            <a:r>
              <a:rPr lang="en-US" sz="4400" dirty="0"/>
              <a:t>NEW EMPLOYMENT LAWS EVERY EMPLOYER NEEDS TO KNOW </a:t>
            </a:r>
          </a:p>
        </p:txBody>
      </p:sp>
      <p:sp>
        <p:nvSpPr>
          <p:cNvPr id="3" name="Subtitle 2">
            <a:extLst>
              <a:ext uri="{FF2B5EF4-FFF2-40B4-BE49-F238E27FC236}">
                <a16:creationId xmlns:a16="http://schemas.microsoft.com/office/drawing/2014/main" id="{16E5F85D-6832-4A7D-D12F-6B5BDF457BE8}"/>
              </a:ext>
            </a:extLst>
          </p:cNvPr>
          <p:cNvSpPr>
            <a:spLocks noGrp="1"/>
          </p:cNvSpPr>
          <p:nvPr>
            <p:ph idx="1"/>
          </p:nvPr>
        </p:nvSpPr>
        <p:spPr/>
        <p:txBody>
          <a:bodyPr>
            <a:normAutofit/>
          </a:bodyPr>
          <a:lstStyle/>
          <a:p>
            <a:pPr>
              <a:lnSpc>
                <a:spcPct val="100000"/>
              </a:lnSpc>
            </a:pPr>
            <a:endParaRPr lang="en-US" sz="2200" dirty="0"/>
          </a:p>
          <a:p>
            <a:pPr>
              <a:lnSpc>
                <a:spcPct val="100000"/>
              </a:lnSpc>
            </a:pPr>
            <a:endParaRPr lang="en-US" sz="2200" dirty="0"/>
          </a:p>
          <a:p>
            <a:pPr>
              <a:lnSpc>
                <a:spcPct val="100000"/>
              </a:lnSpc>
            </a:pPr>
            <a:r>
              <a:rPr lang="en-US" sz="2200" dirty="0"/>
              <a:t>Presented by: Karin Anderson</a:t>
            </a:r>
          </a:p>
          <a:p>
            <a:pPr>
              <a:lnSpc>
                <a:spcPct val="100000"/>
              </a:lnSpc>
            </a:pPr>
            <a:r>
              <a:rPr lang="en-US" sz="2200" dirty="0"/>
              <a:t>IFMK Law, Ltd.</a:t>
            </a:r>
          </a:p>
          <a:p>
            <a:pPr>
              <a:lnSpc>
                <a:spcPct val="100000"/>
              </a:lnSpc>
            </a:pPr>
            <a:r>
              <a:rPr lang="en-US" sz="2200" dirty="0">
                <a:hlinkClick r:id="rId3"/>
              </a:rPr>
              <a:t>kanderson@ifmklaw.com</a:t>
            </a:r>
            <a:endParaRPr lang="en-US" sz="2200" dirty="0"/>
          </a:p>
          <a:p>
            <a:pPr>
              <a:lnSpc>
                <a:spcPct val="100000"/>
              </a:lnSpc>
            </a:pPr>
            <a:r>
              <a:rPr lang="en-US" sz="2200" dirty="0"/>
              <a:t>847/291-0200							</a:t>
            </a:r>
          </a:p>
          <a:p>
            <a:pPr>
              <a:lnSpc>
                <a:spcPct val="100000"/>
              </a:lnSpc>
            </a:pPr>
            <a:r>
              <a:rPr lang="en-US" sz="2200" dirty="0"/>
              <a:t>May 24, 2023</a:t>
            </a:r>
          </a:p>
          <a:p>
            <a:endParaRPr lang="en-US" dirty="0"/>
          </a:p>
        </p:txBody>
      </p:sp>
      <p:pic>
        <p:nvPicPr>
          <p:cNvPr id="5" name="Picture 4">
            <a:extLst>
              <a:ext uri="{FF2B5EF4-FFF2-40B4-BE49-F238E27FC236}">
                <a16:creationId xmlns:a16="http://schemas.microsoft.com/office/drawing/2014/main" id="{3FD97E25-025D-3760-59A9-C3F758362C92}"/>
              </a:ext>
            </a:extLst>
          </p:cNvPr>
          <p:cNvPicPr>
            <a:picLocks noChangeAspect="1"/>
          </p:cNvPicPr>
          <p:nvPr/>
        </p:nvPicPr>
        <p:blipFill>
          <a:blip r:embed="rId4"/>
          <a:stretch>
            <a:fillRect/>
          </a:stretch>
        </p:blipFill>
        <p:spPr>
          <a:xfrm>
            <a:off x="5130801" y="2321180"/>
            <a:ext cx="6438900" cy="3395514"/>
          </a:xfrm>
          <a:prstGeom prst="rect">
            <a:avLst/>
          </a:prstGeom>
        </p:spPr>
      </p:pic>
    </p:spTree>
    <p:extLst>
      <p:ext uri="{BB962C8B-B14F-4D97-AF65-F5344CB8AC3E}">
        <p14:creationId xmlns:p14="http://schemas.microsoft.com/office/powerpoint/2010/main" val="204504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1712-BA03-48DA-593D-E9D4B923B539}"/>
              </a:ext>
            </a:extLst>
          </p:cNvPr>
          <p:cNvSpPr>
            <a:spLocks noGrp="1"/>
          </p:cNvSpPr>
          <p:nvPr>
            <p:ph type="title"/>
          </p:nvPr>
        </p:nvSpPr>
        <p:spPr/>
        <p:txBody>
          <a:bodyPr/>
          <a:lstStyle/>
          <a:p>
            <a:pPr algn="ctr"/>
            <a:r>
              <a:rPr lang="en-US" sz="4000" dirty="0"/>
              <a:t>Unanswered Questions???</a:t>
            </a:r>
            <a:br>
              <a:rPr lang="en-US" dirty="0"/>
            </a:br>
            <a:endParaRPr lang="en-US" dirty="0"/>
          </a:p>
        </p:txBody>
      </p:sp>
      <p:sp>
        <p:nvSpPr>
          <p:cNvPr id="3" name="Content Placeholder 2">
            <a:extLst>
              <a:ext uri="{FF2B5EF4-FFF2-40B4-BE49-F238E27FC236}">
                <a16:creationId xmlns:a16="http://schemas.microsoft.com/office/drawing/2014/main" id="{7A8027FE-3019-A064-C6CC-165DFB94E08B}"/>
              </a:ext>
            </a:extLst>
          </p:cNvPr>
          <p:cNvSpPr>
            <a:spLocks noGrp="1"/>
          </p:cNvSpPr>
          <p:nvPr>
            <p:ph sz="half" idx="1"/>
          </p:nvPr>
        </p:nvSpPr>
        <p:spPr/>
        <p:txBody>
          <a:bodyPr>
            <a:normAutofit fontScale="92500" lnSpcReduction="10000"/>
          </a:bodyPr>
          <a:lstStyle/>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Earn 1 hour of paid leave for every 40 hours worked, “up to a minimum” of 40 hours</a:t>
            </a: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Employees MAY use PLAW leave before taking other leave offered by employer or State</a:t>
            </a: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Unused PLAW leave must be reinstated if separated employee rehired within 12 months</a:t>
            </a: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Accrued leave </a:t>
            </a: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can be used after 90 days OR carried over into next 12-month period</a:t>
            </a: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Employers with policy of at least 40 hours of paid leave “at the employee’s discretion…for any reason” are not required to modify their policy</a:t>
            </a: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2024</a:t>
            </a:r>
            <a:endPar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342900" marR="0" lvl="0" indent="-342900" algn="l" defTabSz="914400" rtl="0" eaLnBrk="1" fontAlgn="auto" latinLnBrk="0" hangingPunct="1">
              <a:lnSpc>
                <a:spcPct val="90000"/>
              </a:lnSpc>
              <a:spcBef>
                <a:spcPts val="1200"/>
              </a:spcBef>
              <a:spcAft>
                <a:spcPts val="200"/>
              </a:spcAft>
              <a:buClr>
                <a:srgbClr val="4F81BD"/>
              </a:buClr>
              <a:buSzPct val="100000"/>
              <a:buFont typeface="+mj-lt"/>
              <a:buAutoNum type="arabicParen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342900" marR="0" lvl="0" indent="-342900" algn="l" defTabSz="914400" rtl="0" eaLnBrk="1" fontAlgn="auto" latinLnBrk="0" hangingPunct="1">
              <a:lnSpc>
                <a:spcPct val="90000"/>
              </a:lnSpc>
              <a:spcBef>
                <a:spcPts val="1200"/>
              </a:spcBef>
              <a:spcAft>
                <a:spcPts val="200"/>
              </a:spcAft>
              <a:buClr>
                <a:srgbClr val="4F81BD"/>
              </a:buClr>
              <a:buSzPct val="100000"/>
              <a:buAutoNum type="arabicPeriod"/>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342900" marR="0" lvl="0" indent="-342900" algn="l" defTabSz="914400" rtl="0" eaLnBrk="1" fontAlgn="auto" latinLnBrk="0" hangingPunct="1">
              <a:lnSpc>
                <a:spcPct val="90000"/>
              </a:lnSpc>
              <a:spcBef>
                <a:spcPts val="1200"/>
              </a:spcBef>
              <a:spcAft>
                <a:spcPts val="200"/>
              </a:spcAft>
              <a:buClr>
                <a:srgbClr val="4F81BD"/>
              </a:buClr>
              <a:buSzPct val="100000"/>
              <a:buAutoNum type="arabicPeriod"/>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endParaRPr lang="en-US" dirty="0"/>
          </a:p>
        </p:txBody>
      </p:sp>
      <p:sp>
        <p:nvSpPr>
          <p:cNvPr id="4" name="Content Placeholder 3">
            <a:extLst>
              <a:ext uri="{FF2B5EF4-FFF2-40B4-BE49-F238E27FC236}">
                <a16:creationId xmlns:a16="http://schemas.microsoft.com/office/drawing/2014/main" id="{44F1A0FF-14D2-A895-87D6-90B4B3F962CE}"/>
              </a:ext>
            </a:extLst>
          </p:cNvPr>
          <p:cNvSpPr>
            <a:spLocks noGrp="1"/>
          </p:cNvSpPr>
          <p:nvPr>
            <p:ph sz="half" idx="2"/>
          </p:nvPr>
        </p:nvSpPr>
        <p:spPr/>
        <p:txBody>
          <a:bodyPr>
            <a:normAutofit fontScale="92500" lnSpcReduction="10000"/>
          </a:bodyPr>
          <a:lstStyle/>
          <a:p>
            <a:pPr marL="457200" indent="-457200">
              <a:buFont typeface="+mj-lt"/>
              <a:buAutoNum type="arabicParenR"/>
            </a:pPr>
            <a:r>
              <a:rPr lang="en-US" dirty="0"/>
              <a:t>What if PT employee does not earn a “minimum” of 40 hours of paid leave?</a:t>
            </a:r>
          </a:p>
          <a:p>
            <a:pPr marL="457200" indent="-457200">
              <a:buFont typeface="+mj-lt"/>
              <a:buAutoNum type="arabicParenR"/>
            </a:pPr>
            <a:r>
              <a:rPr lang="en-US" dirty="0"/>
              <a:t>Does this permit employees to use PLAW leave before taking FMLA, VESSA, FBL, or other paid or unpaid leave?</a:t>
            </a:r>
          </a:p>
          <a:p>
            <a:pPr marL="457200" indent="-457200">
              <a:buFont typeface="+mj-lt"/>
              <a:buAutoNum type="arabicParenR"/>
            </a:pPr>
            <a:r>
              <a:rPr lang="en-US" dirty="0"/>
              <a:t>How does this affect employer’s hiring of seasonal employees who return each year?</a:t>
            </a:r>
          </a:p>
          <a:p>
            <a:pPr marL="457200" indent="-457200">
              <a:buFont typeface="+mj-lt"/>
              <a:buAutoNum type="arabicParenR"/>
            </a:pPr>
            <a:r>
              <a:rPr lang="en-US" dirty="0"/>
              <a:t>If carried over, does new leave accrue for seasonal employees?</a:t>
            </a:r>
          </a:p>
          <a:p>
            <a:pPr marL="457200" indent="-457200">
              <a:buFont typeface="+mj-lt"/>
              <a:buAutoNum type="arabicParenR"/>
            </a:pPr>
            <a:r>
              <a:rPr lang="en-US" dirty="0"/>
              <a:t>Must the leave be available at start of 12-month period and/or subject to same terms as PLAW leave? CBA?</a:t>
            </a:r>
          </a:p>
          <a:p>
            <a:pPr marL="457200" indent="-457200">
              <a:buFont typeface="+mj-lt"/>
              <a:buAutoNum type="arabicParenR"/>
            </a:pPr>
            <a:r>
              <a:rPr lang="en-US" dirty="0"/>
              <a:t>When will DOL issue regulations?</a:t>
            </a:r>
          </a:p>
        </p:txBody>
      </p:sp>
    </p:spTree>
    <p:extLst>
      <p:ext uri="{BB962C8B-B14F-4D97-AF65-F5344CB8AC3E}">
        <p14:creationId xmlns:p14="http://schemas.microsoft.com/office/powerpoint/2010/main" val="1082010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D337-481E-3FC8-1E66-F57414122C24}"/>
              </a:ext>
            </a:extLst>
          </p:cNvPr>
          <p:cNvSpPr>
            <a:spLocks noGrp="1"/>
          </p:cNvSpPr>
          <p:nvPr>
            <p:ph type="title"/>
          </p:nvPr>
        </p:nvSpPr>
        <p:spPr/>
        <p:txBody>
          <a:bodyPr anchor="ctr"/>
          <a:lstStyle/>
          <a:p>
            <a:pPr algn="ctr"/>
            <a:r>
              <a:rPr lang="en-US" dirty="0"/>
              <a:t>Illinois Equal Pay Act</a:t>
            </a:r>
          </a:p>
        </p:txBody>
      </p:sp>
      <p:sp>
        <p:nvSpPr>
          <p:cNvPr id="3" name="Content Placeholder 2">
            <a:extLst>
              <a:ext uri="{FF2B5EF4-FFF2-40B4-BE49-F238E27FC236}">
                <a16:creationId xmlns:a16="http://schemas.microsoft.com/office/drawing/2014/main" id="{0C75B4F8-7F5B-8129-F83A-245D8F0E7DA5}"/>
              </a:ext>
            </a:extLst>
          </p:cNvPr>
          <p:cNvSpPr>
            <a:spLocks noGrp="1"/>
          </p:cNvSpPr>
          <p:nvPr>
            <p:ph sz="half" idx="1"/>
          </p:nvPr>
        </p:nvSpPr>
        <p:spPr>
          <a:xfrm>
            <a:off x="1158240" y="1845734"/>
            <a:ext cx="4937760" cy="4023360"/>
          </a:xfrm>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2019</a:t>
            </a:r>
          </a:p>
          <a:p>
            <a:endParaRPr lang="en-US" dirty="0"/>
          </a:p>
          <a:p>
            <a:r>
              <a:rPr lang="en-US" dirty="0"/>
              <a:t>Prohibits unequal wages between:</a:t>
            </a:r>
          </a:p>
          <a:p>
            <a:pPr lvl="1"/>
            <a:r>
              <a:rPr lang="en-US" dirty="0"/>
              <a:t>men and women </a:t>
            </a:r>
          </a:p>
          <a:p>
            <a:pPr lvl="1"/>
            <a:r>
              <a:rPr lang="en-US" dirty="0"/>
              <a:t>African-American and non African-American</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820 ILCS 112/1 et seq.</a:t>
            </a:r>
          </a:p>
          <a:p>
            <a:endParaRPr lang="en-US" dirty="0"/>
          </a:p>
        </p:txBody>
      </p:sp>
      <p:pic>
        <p:nvPicPr>
          <p:cNvPr id="819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46346" y="2110154"/>
            <a:ext cx="5261563" cy="306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41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49C7-9EFC-1A37-9663-F316C6C5C20F}"/>
              </a:ext>
            </a:extLst>
          </p:cNvPr>
          <p:cNvSpPr>
            <a:spLocks noGrp="1"/>
          </p:cNvSpPr>
          <p:nvPr>
            <p:ph type="title"/>
          </p:nvPr>
        </p:nvSpPr>
        <p:spPr/>
        <p:txBody>
          <a:bodyPr/>
          <a:lstStyle/>
          <a:p>
            <a:pPr algn="ctr"/>
            <a:r>
              <a:rPr lang="en-US" sz="4400" dirty="0"/>
              <a:t>“Pay Scale” Amendment</a:t>
            </a:r>
            <a:br>
              <a:rPr lang="en-US" dirty="0"/>
            </a:br>
            <a:endParaRPr lang="en-US" dirty="0"/>
          </a:p>
        </p:txBody>
      </p:sp>
      <p:sp>
        <p:nvSpPr>
          <p:cNvPr id="3" name="Content Placeholder 2">
            <a:extLst>
              <a:ext uri="{FF2B5EF4-FFF2-40B4-BE49-F238E27FC236}">
                <a16:creationId xmlns:a16="http://schemas.microsoft.com/office/drawing/2014/main" id="{0059DA2E-B3DB-4ECE-157B-36528C2EA2B9}"/>
              </a:ext>
            </a:extLst>
          </p:cNvPr>
          <p:cNvSpPr>
            <a:spLocks noGrp="1"/>
          </p:cNvSpPr>
          <p:nvPr>
            <p:ph sz="half" idx="1"/>
          </p:nvPr>
        </p:nvSpPr>
        <p:spPr>
          <a:xfrm>
            <a:off x="1097278" y="1845734"/>
            <a:ext cx="5910104" cy="4023360"/>
          </a:xfrm>
        </p:spPr>
        <p:txBody>
          <a:bodyPr>
            <a:normAutofit fontScale="92500" lnSpcReduction="10000"/>
          </a:bodyPr>
          <a:lstStyle/>
          <a:p>
            <a:r>
              <a:rPr lang="en-US" b="1" dirty="0"/>
              <a:t>May 17, 2023: Passed both Houses</a:t>
            </a:r>
          </a:p>
          <a:p>
            <a:r>
              <a:rPr lang="en-US" b="1" dirty="0"/>
              <a:t>Effective January 1, 2025</a:t>
            </a:r>
          </a:p>
          <a:p>
            <a:r>
              <a:rPr lang="en-US" sz="2100" dirty="0"/>
              <a:t>"Pay scale and benefits":</a:t>
            </a:r>
          </a:p>
          <a:p>
            <a:r>
              <a:rPr lang="en-US" sz="2100" dirty="0"/>
              <a:t>The wage or salary, or the wage or salary range, and a general description of the	benefits and other compensation, including:</a:t>
            </a:r>
          </a:p>
          <a:p>
            <a:pPr lvl="1"/>
            <a:r>
              <a:rPr lang="en-US" sz="1900" dirty="0"/>
              <a:t>bonuses, stock options, or other incentives the employer reasonably expects in good faith to offer for the position, set by reference to any applicable pay scale, </a:t>
            </a:r>
          </a:p>
          <a:p>
            <a:pPr lvl="1"/>
            <a:r>
              <a:rPr lang="en-US" sz="1900" dirty="0"/>
              <a:t>the previously determined range for the position,</a:t>
            </a:r>
          </a:p>
          <a:p>
            <a:pPr lvl="1"/>
            <a:r>
              <a:rPr lang="en-US" sz="1900" dirty="0"/>
              <a:t>the actual range of others currently holding equivalent positions, or </a:t>
            </a:r>
          </a:p>
          <a:p>
            <a:pPr lvl="1"/>
            <a:r>
              <a:rPr lang="en-US" sz="1900" dirty="0"/>
              <a:t>the budgeted amount for the position, as applicable.</a:t>
            </a:r>
          </a:p>
          <a:p>
            <a:endParaRPr lang="en-US" b="1" dirty="0"/>
          </a:p>
        </p:txBody>
      </p:sp>
      <p:pic>
        <p:nvPicPr>
          <p:cNvPr id="5" name="Content Placeholder 4">
            <a:extLst>
              <a:ext uri="{FF2B5EF4-FFF2-40B4-BE49-F238E27FC236}">
                <a16:creationId xmlns:a16="http://schemas.microsoft.com/office/drawing/2014/main" id="{6E729CDF-F8F5-6BB3-077D-EBAABF7BF3B9}"/>
              </a:ext>
            </a:extLst>
          </p:cNvPr>
          <p:cNvPicPr>
            <a:picLocks noGrp="1" noChangeAspect="1"/>
          </p:cNvPicPr>
          <p:nvPr>
            <p:ph sz="half" idx="2"/>
          </p:nvPr>
        </p:nvPicPr>
        <p:blipFill>
          <a:blip r:embed="rId2"/>
          <a:stretch>
            <a:fillRect/>
          </a:stretch>
        </p:blipFill>
        <p:spPr>
          <a:xfrm>
            <a:off x="7134542" y="2565400"/>
            <a:ext cx="4208074" cy="2474119"/>
          </a:xfrm>
          <a:prstGeom prst="rect">
            <a:avLst/>
          </a:prstGeom>
        </p:spPr>
      </p:pic>
    </p:spTree>
    <p:extLst>
      <p:ext uri="{BB962C8B-B14F-4D97-AF65-F5344CB8AC3E}">
        <p14:creationId xmlns:p14="http://schemas.microsoft.com/office/powerpoint/2010/main" val="2057591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FF09-B907-C654-1B0E-FA602A17EACF}"/>
              </a:ext>
            </a:extLst>
          </p:cNvPr>
          <p:cNvSpPr>
            <a:spLocks noGrp="1"/>
          </p:cNvSpPr>
          <p:nvPr>
            <p:ph type="title"/>
          </p:nvPr>
        </p:nvSpPr>
        <p:spPr/>
        <p:txBody>
          <a:bodyPr/>
          <a:lstStyle/>
          <a:p>
            <a:pPr algn="ctr"/>
            <a:r>
              <a:rPr lang="en-US" sz="4400" dirty="0"/>
              <a:t>Wage Payment and Collection Act</a:t>
            </a:r>
            <a:br>
              <a:rPr lang="en-US" dirty="0"/>
            </a:br>
            <a:endParaRPr lang="en-US" dirty="0"/>
          </a:p>
        </p:txBody>
      </p:sp>
      <p:sp>
        <p:nvSpPr>
          <p:cNvPr id="3" name="Content Placeholder 2">
            <a:extLst>
              <a:ext uri="{FF2B5EF4-FFF2-40B4-BE49-F238E27FC236}">
                <a16:creationId xmlns:a16="http://schemas.microsoft.com/office/drawing/2014/main" id="{6E8C6186-68A0-56E2-2CEC-9422C42EC095}"/>
              </a:ext>
            </a:extLst>
          </p:cNvPr>
          <p:cNvSpPr>
            <a:spLocks noGrp="1"/>
          </p:cNvSpPr>
          <p:nvPr>
            <p:ph sz="half" idx="1"/>
          </p:nvPr>
        </p:nvSpPr>
        <p:spPr>
          <a:xfrm>
            <a:off x="1587499" y="1917700"/>
            <a:ext cx="4305300" cy="3733076"/>
          </a:xfrm>
        </p:spPr>
        <p:txBody>
          <a:bodyPr>
            <a:normAutofit/>
          </a:bodyPr>
          <a:lstStyle/>
          <a:p>
            <a:endParaRPr lang="en-US" b="1" dirty="0"/>
          </a:p>
          <a:p>
            <a:r>
              <a:rPr lang="en-US" b="1" dirty="0"/>
              <a:t>Effective January 1, 2019</a:t>
            </a:r>
          </a:p>
          <a:p>
            <a:endParaRPr lang="en-US" b="1" dirty="0"/>
          </a:p>
          <a:p>
            <a:r>
              <a:rPr lang="en-US" dirty="0"/>
              <a:t>IWPCA was amended to require employers to reimburse employees for all “necessary expenditures or losses” incurred by the employee within the employee’s scope of employment and that that inure to the “primary benefit” of the employer.</a:t>
            </a:r>
          </a:p>
          <a:p>
            <a:endParaRPr lang="en-US" dirty="0"/>
          </a:p>
          <a:p>
            <a:pPr marL="0" marR="0" indent="0">
              <a:lnSpc>
                <a:spcPct val="115000"/>
              </a:lnSpc>
              <a:spcBef>
                <a:spcPts val="0"/>
              </a:spcBef>
              <a:spcAft>
                <a:spcPts val="1000"/>
              </a:spcAft>
              <a:buNone/>
            </a:pPr>
            <a:endParaRPr lang="en-US" dirty="0"/>
          </a:p>
          <a:p>
            <a:endParaRPr lang="en-US" dirty="0"/>
          </a:p>
        </p:txBody>
      </p:sp>
      <p:pic>
        <p:nvPicPr>
          <p:cNvPr id="7" name="Content Placeholder 6">
            <a:extLst>
              <a:ext uri="{FF2B5EF4-FFF2-40B4-BE49-F238E27FC236}">
                <a16:creationId xmlns:a16="http://schemas.microsoft.com/office/drawing/2014/main" id="{9CBF3AED-238B-29BA-D23D-910976F63148}"/>
              </a:ext>
            </a:extLst>
          </p:cNvPr>
          <p:cNvPicPr>
            <a:picLocks noGrp="1" noChangeAspect="1"/>
          </p:cNvPicPr>
          <p:nvPr>
            <p:ph sz="half" idx="2"/>
          </p:nvPr>
        </p:nvPicPr>
        <p:blipFill>
          <a:blip r:embed="rId2"/>
          <a:stretch>
            <a:fillRect/>
          </a:stretch>
        </p:blipFill>
        <p:spPr>
          <a:xfrm>
            <a:off x="6299202" y="2514601"/>
            <a:ext cx="4856161" cy="2731590"/>
          </a:xfrm>
          <a:prstGeom prst="rect">
            <a:avLst/>
          </a:prstGeom>
        </p:spPr>
      </p:pic>
    </p:spTree>
    <p:extLst>
      <p:ext uri="{BB962C8B-B14F-4D97-AF65-F5344CB8AC3E}">
        <p14:creationId xmlns:p14="http://schemas.microsoft.com/office/powerpoint/2010/main" val="262877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3145-7A10-5534-F72A-FDA596D06919}"/>
              </a:ext>
            </a:extLst>
          </p:cNvPr>
          <p:cNvSpPr>
            <a:spLocks noGrp="1"/>
          </p:cNvSpPr>
          <p:nvPr>
            <p:ph type="title"/>
          </p:nvPr>
        </p:nvSpPr>
        <p:spPr/>
        <p:txBody>
          <a:bodyPr>
            <a:normAutofit/>
          </a:bodyPr>
          <a:lstStyle/>
          <a:p>
            <a:pPr algn="ctr"/>
            <a:r>
              <a:rPr lang="en-US" sz="4400" dirty="0"/>
              <a:t>Reimbursement of Employee Expenses</a:t>
            </a:r>
            <a:br>
              <a:rPr lang="en-US" sz="4400" dirty="0"/>
            </a:br>
            <a:endParaRPr lang="en-US" sz="4400" dirty="0"/>
          </a:p>
        </p:txBody>
      </p:sp>
      <p:sp>
        <p:nvSpPr>
          <p:cNvPr id="3" name="Content Placeholder 2">
            <a:extLst>
              <a:ext uri="{FF2B5EF4-FFF2-40B4-BE49-F238E27FC236}">
                <a16:creationId xmlns:a16="http://schemas.microsoft.com/office/drawing/2014/main" id="{29477FD2-E541-6EBD-CEEA-4C2851C5F9B7}"/>
              </a:ext>
            </a:extLst>
          </p:cNvPr>
          <p:cNvSpPr>
            <a:spLocks noGrp="1"/>
          </p:cNvSpPr>
          <p:nvPr>
            <p:ph sz="half" idx="1"/>
          </p:nvPr>
        </p:nvSpPr>
        <p:spPr/>
        <p:txBody>
          <a:bodyPr>
            <a:normAutofit fontScale="92500" lnSpcReduction="10000"/>
          </a:bodyPr>
          <a:lstStyle/>
          <a:p>
            <a:r>
              <a:rPr lang="en-US" b="1" dirty="0"/>
              <a:t>Effective March 31, 2023</a:t>
            </a:r>
          </a:p>
          <a:p>
            <a:r>
              <a:rPr lang="en-US" b="1" dirty="0"/>
              <a:t>Primary Benefit to Employer</a:t>
            </a: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Whether the employee has any expectation of reimbursement;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Whether the expense is required or necessary to perform the employee’s job duties;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Whether the employer is receiving a value that it would otherwise need to pay for;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How long the employer is receiving the benefit;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Whether the expense is required of the job.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dirty="0"/>
          </a:p>
          <a:p>
            <a:endParaRPr lang="en-US" dirty="0"/>
          </a:p>
          <a:p>
            <a:endParaRPr lang="en-US" dirty="0"/>
          </a:p>
        </p:txBody>
      </p:sp>
      <p:pic>
        <p:nvPicPr>
          <p:cNvPr id="5" name="Content Placeholder 4">
            <a:extLst>
              <a:ext uri="{FF2B5EF4-FFF2-40B4-BE49-F238E27FC236}">
                <a16:creationId xmlns:a16="http://schemas.microsoft.com/office/drawing/2014/main" id="{068EFDA8-5AE4-0AD9-58EF-6876F0B29DCA}"/>
              </a:ext>
            </a:extLst>
          </p:cNvPr>
          <p:cNvPicPr>
            <a:picLocks noGrp="1" noChangeAspect="1"/>
          </p:cNvPicPr>
          <p:nvPr>
            <p:ph sz="half" idx="2"/>
          </p:nvPr>
        </p:nvPicPr>
        <p:blipFill>
          <a:blip r:embed="rId2"/>
          <a:stretch>
            <a:fillRect/>
          </a:stretch>
        </p:blipFill>
        <p:spPr>
          <a:xfrm>
            <a:off x="7035800" y="2206625"/>
            <a:ext cx="3662363" cy="3662363"/>
          </a:xfrm>
          <a:prstGeom prst="rect">
            <a:avLst/>
          </a:prstGeom>
        </p:spPr>
      </p:pic>
    </p:spTree>
    <p:extLst>
      <p:ext uri="{BB962C8B-B14F-4D97-AF65-F5344CB8AC3E}">
        <p14:creationId xmlns:p14="http://schemas.microsoft.com/office/powerpoint/2010/main" val="2263594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AFA1D-7D73-E705-7B19-5313AE16CFD0}"/>
              </a:ext>
            </a:extLst>
          </p:cNvPr>
          <p:cNvSpPr>
            <a:spLocks noGrp="1"/>
          </p:cNvSpPr>
          <p:nvPr>
            <p:ph type="title"/>
          </p:nvPr>
        </p:nvSpPr>
        <p:spPr/>
        <p:txBody>
          <a:bodyPr anchor="ctr">
            <a:normAutofit/>
          </a:bodyPr>
          <a:lstStyle/>
          <a:p>
            <a:pPr algn="ctr"/>
            <a:r>
              <a:rPr lang="en-US" sz="4400" dirty="0"/>
              <a:t>One Day Rest in Seven Act </a:t>
            </a:r>
          </a:p>
        </p:txBody>
      </p:sp>
      <p:sp>
        <p:nvSpPr>
          <p:cNvPr id="3" name="Content Placeholder 2">
            <a:extLst>
              <a:ext uri="{FF2B5EF4-FFF2-40B4-BE49-F238E27FC236}">
                <a16:creationId xmlns:a16="http://schemas.microsoft.com/office/drawing/2014/main" id="{1BEAC4C1-4584-26C7-18F2-C99B777E17B3}"/>
              </a:ext>
            </a:extLst>
          </p:cNvPr>
          <p:cNvSpPr>
            <a:spLocks noGrp="1"/>
          </p:cNvSpPr>
          <p:nvPr>
            <p:ph sz="half" idx="1"/>
          </p:nvPr>
        </p:nvSpPr>
        <p:spPr/>
        <p:txBody>
          <a:bodyPr>
            <a:normAutofit fontScale="92500" lnSpcReduction="10000"/>
          </a:bodyPr>
          <a:lstStyle/>
          <a:p>
            <a:r>
              <a:rPr lang="en-US" b="1" dirty="0"/>
              <a:t>Effective January 1, 2023</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lumMod val="75000"/>
                    <a:lumOff val="25000"/>
                  </a:prstClr>
                </a:solidFill>
                <a:latin typeface="Cambria" panose="02040503050406030204"/>
              </a:rPr>
              <a:t>Workweek redefined as “consecutive 7-day period” (rather than calendar week)</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lumMod val="75000"/>
                    <a:lumOff val="25000"/>
                  </a:prstClr>
                </a:solidFill>
                <a:latin typeface="Cambria" panose="02040503050406030204"/>
              </a:rPr>
              <a:t>Meal period of 20+ min for 7.5 hour shift with break no later than 5</a:t>
            </a:r>
            <a:r>
              <a:rPr lang="en-US" baseline="30000" dirty="0">
                <a:solidFill>
                  <a:prstClr val="black">
                    <a:lumMod val="75000"/>
                    <a:lumOff val="25000"/>
                  </a:prstClr>
                </a:solidFill>
                <a:latin typeface="Cambria" panose="02040503050406030204"/>
              </a:rPr>
              <a:t>th</a:t>
            </a:r>
            <a:r>
              <a:rPr lang="en-US" dirty="0">
                <a:solidFill>
                  <a:prstClr val="black">
                    <a:lumMod val="75000"/>
                    <a:lumOff val="25000"/>
                  </a:prstClr>
                </a:solidFill>
                <a:latin typeface="Cambria" panose="02040503050406030204"/>
              </a:rPr>
              <a:t> hour</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lumMod val="75000"/>
                    <a:lumOff val="25000"/>
                  </a:prstClr>
                </a:solidFill>
                <a:latin typeface="Cambria" panose="02040503050406030204"/>
              </a:rPr>
              <a:t>Additional 20+ min meal period for each additional 4.5 hours worked</a:t>
            </a: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l penalties.</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Penalties</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Notice required</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820 ILCS 140/1 et seq.</a:t>
            </a:r>
          </a:p>
          <a:p>
            <a:endParaRPr lang="en-US" b="1" dirty="0"/>
          </a:p>
        </p:txBody>
      </p:sp>
      <p:pic>
        <p:nvPicPr>
          <p:cNvPr id="8" name="Content Placeholder 7">
            <a:extLst>
              <a:ext uri="{FF2B5EF4-FFF2-40B4-BE49-F238E27FC236}">
                <a16:creationId xmlns:a16="http://schemas.microsoft.com/office/drawing/2014/main" id="{679D13BE-7E76-8933-90B0-81065B34E6CE}"/>
              </a:ext>
            </a:extLst>
          </p:cNvPr>
          <p:cNvPicPr>
            <a:picLocks noGrp="1" noChangeAspect="1"/>
          </p:cNvPicPr>
          <p:nvPr>
            <p:ph sz="half" idx="2"/>
          </p:nvPr>
        </p:nvPicPr>
        <p:blipFill>
          <a:blip r:embed="rId3"/>
          <a:stretch>
            <a:fillRect/>
          </a:stretch>
        </p:blipFill>
        <p:spPr>
          <a:xfrm>
            <a:off x="6782678" y="2487681"/>
            <a:ext cx="3954009" cy="2631213"/>
          </a:xfrm>
          <a:prstGeom prst="rect">
            <a:avLst/>
          </a:prstGeom>
        </p:spPr>
      </p:pic>
    </p:spTree>
    <p:extLst>
      <p:ext uri="{BB962C8B-B14F-4D97-AF65-F5344CB8AC3E}">
        <p14:creationId xmlns:p14="http://schemas.microsoft.com/office/powerpoint/2010/main" val="1951612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4046-B4FE-2351-510D-CBAB6C4DB565}"/>
              </a:ext>
            </a:extLst>
          </p:cNvPr>
          <p:cNvSpPr>
            <a:spLocks noGrp="1"/>
          </p:cNvSpPr>
          <p:nvPr>
            <p:ph type="title"/>
          </p:nvPr>
        </p:nvSpPr>
        <p:spPr/>
        <p:txBody>
          <a:bodyPr anchor="ctr">
            <a:normAutofit/>
          </a:bodyPr>
          <a:lstStyle/>
          <a:p>
            <a:pPr algn="ctr"/>
            <a:r>
              <a:rPr lang="en-US" sz="4000" dirty="0"/>
              <a:t>Illinois Family Bereavement Leave Law</a:t>
            </a:r>
          </a:p>
        </p:txBody>
      </p:sp>
      <p:sp>
        <p:nvSpPr>
          <p:cNvPr id="3" name="Content Placeholder 2">
            <a:extLst>
              <a:ext uri="{FF2B5EF4-FFF2-40B4-BE49-F238E27FC236}">
                <a16:creationId xmlns:a16="http://schemas.microsoft.com/office/drawing/2014/main" id="{F27FE8D1-F502-4F68-6A88-97E66499E380}"/>
              </a:ext>
            </a:extLst>
          </p:cNvPr>
          <p:cNvSpPr>
            <a:spLocks noGrp="1"/>
          </p:cNvSpPr>
          <p:nvPr>
            <p:ph idx="1"/>
          </p:nvPr>
        </p:nvSpPr>
        <p:spPr/>
        <p:txBody>
          <a:bodyPr>
            <a:normAutofit fontScale="92500" lnSpcReduction="10000"/>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2023</a:t>
            </a:r>
          </a:p>
          <a:p>
            <a:endParaRPr lang="en-US" dirty="0"/>
          </a:p>
          <a:p>
            <a:r>
              <a:rPr lang="en-US" dirty="0"/>
              <a:t>FBL is </a:t>
            </a:r>
            <a:r>
              <a:rPr lang="en-US" i="1" dirty="0"/>
              <a:t>unpaid</a:t>
            </a:r>
            <a:r>
              <a:rPr lang="en-US" dirty="0"/>
              <a:t> leave for eligible employees</a:t>
            </a:r>
          </a:p>
          <a:p>
            <a:pPr lvl="1"/>
            <a:r>
              <a:rPr lang="en-US" dirty="0"/>
              <a:t>Worked 1250 hours in preceding 12-month period</a:t>
            </a:r>
          </a:p>
          <a:p>
            <a:r>
              <a:rPr lang="en-US" dirty="0"/>
              <a:t>Amended the Child Bereavement Leave Law to include:</a:t>
            </a:r>
          </a:p>
          <a:p>
            <a:pPr lvl="1"/>
            <a:r>
              <a:rPr lang="en-US" dirty="0"/>
              <a:t>death of a covered family member </a:t>
            </a:r>
          </a:p>
          <a:p>
            <a:pPr lvl="1"/>
            <a:r>
              <a:rPr lang="en-US" dirty="0"/>
              <a:t>reasons related to pregnancy, fertility, adoption and surrogacy</a:t>
            </a:r>
          </a:p>
          <a:p>
            <a:r>
              <a:rPr lang="en-US" dirty="0"/>
              <a:t>Maximum of 10 working days of unpaid leave </a:t>
            </a:r>
          </a:p>
          <a:p>
            <a:pPr lvl="1"/>
            <a:r>
              <a:rPr lang="en-US" dirty="0"/>
              <a:t>Exception for deaths of multiple covered family members</a:t>
            </a:r>
          </a:p>
          <a:p>
            <a:endParaRPr lang="en-US" b="1" dirty="0"/>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820 ILCS 154/1 et seq.</a:t>
            </a:r>
          </a:p>
          <a:p>
            <a:endParaRPr lang="en-US" b="1" dirty="0"/>
          </a:p>
        </p:txBody>
      </p:sp>
      <p:pic>
        <p:nvPicPr>
          <p:cNvPr id="4" name="Picture 3">
            <a:extLst>
              <a:ext uri="{FF2B5EF4-FFF2-40B4-BE49-F238E27FC236}">
                <a16:creationId xmlns:a16="http://schemas.microsoft.com/office/drawing/2014/main" id="{0FF8D769-3C1D-A11D-4E10-3EE900691E02}"/>
              </a:ext>
            </a:extLst>
          </p:cNvPr>
          <p:cNvPicPr>
            <a:picLocks noChangeAspect="1"/>
          </p:cNvPicPr>
          <p:nvPr/>
        </p:nvPicPr>
        <p:blipFill>
          <a:blip r:embed="rId3"/>
          <a:stretch>
            <a:fillRect/>
          </a:stretch>
        </p:blipFill>
        <p:spPr>
          <a:xfrm>
            <a:off x="7473844" y="2108200"/>
            <a:ext cx="3681836" cy="2867502"/>
          </a:xfrm>
          <a:prstGeom prst="rect">
            <a:avLst/>
          </a:prstGeom>
        </p:spPr>
      </p:pic>
    </p:spTree>
    <p:extLst>
      <p:ext uri="{BB962C8B-B14F-4D97-AF65-F5344CB8AC3E}">
        <p14:creationId xmlns:p14="http://schemas.microsoft.com/office/powerpoint/2010/main" val="59112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315D5D-F677-82D7-DE4B-F77EF2956F29}"/>
              </a:ext>
            </a:extLst>
          </p:cNvPr>
          <p:cNvSpPr>
            <a:spLocks noGrp="1"/>
          </p:cNvSpPr>
          <p:nvPr>
            <p:ph type="title"/>
          </p:nvPr>
        </p:nvSpPr>
        <p:spPr/>
        <p:txBody>
          <a:bodyPr anchor="ctr">
            <a:normAutofit/>
          </a:bodyPr>
          <a:lstStyle/>
          <a:p>
            <a:pPr algn="ctr"/>
            <a:r>
              <a:rPr lang="en-US" sz="3600" dirty="0"/>
              <a:t>Expanded Coverage under FBL</a:t>
            </a:r>
          </a:p>
        </p:txBody>
      </p:sp>
      <p:sp>
        <p:nvSpPr>
          <p:cNvPr id="5" name="Content Placeholder 4">
            <a:extLst>
              <a:ext uri="{FF2B5EF4-FFF2-40B4-BE49-F238E27FC236}">
                <a16:creationId xmlns:a16="http://schemas.microsoft.com/office/drawing/2014/main" id="{790C1281-780C-933A-84D0-F0BE2EE24944}"/>
              </a:ext>
            </a:extLst>
          </p:cNvPr>
          <p:cNvSpPr>
            <a:spLocks noGrp="1"/>
          </p:cNvSpPr>
          <p:nvPr>
            <p:ph sz="half" idx="1"/>
          </p:nvPr>
        </p:nvSpPr>
        <p:spPr/>
        <p:txBody>
          <a:bodyPr>
            <a:normAutofit/>
          </a:bodyPr>
          <a:lstStyle/>
          <a:p>
            <a:pPr algn="ctr"/>
            <a:r>
              <a:rPr lang="en-US" u="sng" dirty="0"/>
              <a:t>Covered family member Includes:</a:t>
            </a:r>
          </a:p>
          <a:p>
            <a:pPr>
              <a:buFont typeface="Arial" panose="020B0604020202020204" pitchFamily="34" charset="0"/>
              <a:buChar char="•"/>
            </a:pPr>
            <a:r>
              <a:rPr lang="en-US" dirty="0"/>
              <a:t>Parent (step, in-law, step parent-in-law) (FMLA excludes in-laws)</a:t>
            </a:r>
          </a:p>
          <a:p>
            <a:pPr>
              <a:buFont typeface="Arial" panose="020B0604020202020204" pitchFamily="34" charset="0"/>
              <a:buChar char="•"/>
            </a:pPr>
            <a:r>
              <a:rPr lang="en-US" dirty="0"/>
              <a:t>Spouse </a:t>
            </a:r>
          </a:p>
          <a:p>
            <a:pPr>
              <a:buFont typeface="Arial" panose="020B0604020202020204" pitchFamily="34" charset="0"/>
              <a:buChar char="•"/>
            </a:pPr>
            <a:r>
              <a:rPr lang="en-US" dirty="0"/>
              <a:t>Domestic partner</a:t>
            </a:r>
          </a:p>
          <a:p>
            <a:pPr>
              <a:buFont typeface="Arial" panose="020B0604020202020204" pitchFamily="34" charset="0"/>
              <a:buChar char="•"/>
            </a:pPr>
            <a:r>
              <a:rPr lang="en-US" dirty="0"/>
              <a:t>Child (step, adopted, foster, ward, over 18 incapable of self-care, in-law)</a:t>
            </a:r>
          </a:p>
          <a:p>
            <a:pPr>
              <a:buFont typeface="Arial" panose="020B0604020202020204" pitchFamily="34" charset="0"/>
              <a:buChar char="•"/>
            </a:pPr>
            <a:r>
              <a:rPr lang="en-US" dirty="0"/>
              <a:t>Sibling (half-sibling, step, adopted)</a:t>
            </a:r>
          </a:p>
          <a:p>
            <a:pPr>
              <a:buFont typeface="Arial" panose="020B0604020202020204" pitchFamily="34" charset="0"/>
              <a:buChar char="•"/>
            </a:pPr>
            <a:r>
              <a:rPr lang="en-US" dirty="0"/>
              <a:t>Grandparent; grandchild; legal guardian</a:t>
            </a:r>
          </a:p>
        </p:txBody>
      </p:sp>
      <p:sp>
        <p:nvSpPr>
          <p:cNvPr id="6" name="Content Placeholder 5">
            <a:extLst>
              <a:ext uri="{FF2B5EF4-FFF2-40B4-BE49-F238E27FC236}">
                <a16:creationId xmlns:a16="http://schemas.microsoft.com/office/drawing/2014/main" id="{3D707BBD-7368-7189-87E0-3D4F135FCF2C}"/>
              </a:ext>
            </a:extLst>
          </p:cNvPr>
          <p:cNvSpPr>
            <a:spLocks noGrp="1"/>
          </p:cNvSpPr>
          <p:nvPr>
            <p:ph sz="half" idx="2"/>
          </p:nvPr>
        </p:nvSpPr>
        <p:spPr/>
        <p:txBody>
          <a:bodyPr>
            <a:normAutofit/>
          </a:bodyPr>
          <a:lstStyle/>
          <a:p>
            <a:pPr algn="ctr"/>
            <a:r>
              <a:rPr lang="en-US" dirty="0"/>
              <a:t>Reasons related to pregnancy, fertility, </a:t>
            </a:r>
            <a:r>
              <a:rPr lang="en-US" u="sng" dirty="0"/>
              <a:t>adoption and surrogacy include</a:t>
            </a:r>
            <a:r>
              <a:rPr lang="en-US" dirty="0"/>
              <a:t>:</a:t>
            </a:r>
          </a:p>
          <a:p>
            <a:pPr>
              <a:buFont typeface="Arial" panose="020B0604020202020204" pitchFamily="34" charset="0"/>
              <a:buChar char="•"/>
            </a:pPr>
            <a:r>
              <a:rPr lang="en-US" dirty="0"/>
              <a:t>Miscarriage</a:t>
            </a:r>
          </a:p>
          <a:p>
            <a:pPr>
              <a:buFont typeface="Arial" panose="020B0604020202020204" pitchFamily="34" charset="0"/>
              <a:buChar char="•"/>
            </a:pPr>
            <a:r>
              <a:rPr lang="en-US" dirty="0"/>
              <a:t>Unsuccessful intrauterine insemination or assisted reproductive technology procedure</a:t>
            </a:r>
          </a:p>
          <a:p>
            <a:pPr>
              <a:buFont typeface="Arial" panose="020B0604020202020204" pitchFamily="34" charset="0"/>
              <a:buChar char="•"/>
            </a:pPr>
            <a:r>
              <a:rPr lang="en-US" dirty="0"/>
              <a:t>Failed adoption</a:t>
            </a:r>
          </a:p>
          <a:p>
            <a:pPr>
              <a:buFont typeface="Arial" panose="020B0604020202020204" pitchFamily="34" charset="0"/>
              <a:buChar char="•"/>
            </a:pPr>
            <a:r>
              <a:rPr lang="en-US" dirty="0"/>
              <a:t>Failed surrogacy agreement</a:t>
            </a:r>
          </a:p>
          <a:p>
            <a:pPr>
              <a:buFont typeface="Arial" panose="020B0604020202020204" pitchFamily="34" charset="0"/>
              <a:buChar char="•"/>
            </a:pPr>
            <a:r>
              <a:rPr lang="en-US" dirty="0"/>
              <a:t>Diagnosis negatively impacting pregnancy or fertility</a:t>
            </a:r>
          </a:p>
          <a:p>
            <a:pPr>
              <a:buFont typeface="Arial" panose="020B0604020202020204" pitchFamily="34" charset="0"/>
              <a:buChar char="•"/>
            </a:pPr>
            <a:r>
              <a:rPr lang="en-US" dirty="0"/>
              <a:t>Stillbirth</a:t>
            </a:r>
          </a:p>
          <a:p>
            <a:endParaRPr lang="en-US" dirty="0"/>
          </a:p>
        </p:txBody>
      </p:sp>
    </p:spTree>
    <p:extLst>
      <p:ext uri="{BB962C8B-B14F-4D97-AF65-F5344CB8AC3E}">
        <p14:creationId xmlns:p14="http://schemas.microsoft.com/office/powerpoint/2010/main" val="1649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6767-72C6-A53E-D700-454591731B54}"/>
              </a:ext>
            </a:extLst>
          </p:cNvPr>
          <p:cNvSpPr>
            <a:spLocks noGrp="1"/>
          </p:cNvSpPr>
          <p:nvPr>
            <p:ph type="title"/>
          </p:nvPr>
        </p:nvSpPr>
        <p:spPr/>
        <p:txBody>
          <a:bodyPr>
            <a:normAutofit/>
          </a:bodyPr>
          <a:lstStyle/>
          <a:p>
            <a:pPr algn="ctr"/>
            <a:r>
              <a:rPr lang="en-US" sz="3600" dirty="0"/>
              <a:t>Providing Urgent Maternal Protections </a:t>
            </a:r>
            <a:br>
              <a:rPr lang="en-US" sz="3600" dirty="0"/>
            </a:br>
            <a:r>
              <a:rPr lang="en-US" sz="3600" dirty="0"/>
              <a:t>for Nursing Mothers Act</a:t>
            </a:r>
          </a:p>
        </p:txBody>
      </p:sp>
      <p:sp>
        <p:nvSpPr>
          <p:cNvPr id="3" name="Content Placeholder 2">
            <a:extLst>
              <a:ext uri="{FF2B5EF4-FFF2-40B4-BE49-F238E27FC236}">
                <a16:creationId xmlns:a16="http://schemas.microsoft.com/office/drawing/2014/main" id="{884F89FE-DDFA-8524-E820-13E0696A664F}"/>
              </a:ext>
            </a:extLst>
          </p:cNvPr>
          <p:cNvSpPr>
            <a:spLocks noGrp="1"/>
          </p:cNvSpPr>
          <p:nvPr>
            <p:ph sz="half" idx="1"/>
          </p:nvPr>
        </p:nvSpPr>
        <p:spPr>
          <a:xfrm>
            <a:off x="1330860" y="1978373"/>
            <a:ext cx="4640804" cy="3847341"/>
          </a:xfrm>
        </p:spPr>
        <p:txBody>
          <a:bodyPr>
            <a:normAutofit/>
          </a:bodyPr>
          <a:lstStyle/>
          <a:p>
            <a:r>
              <a:rPr lang="en-US" b="1" spc="-50" dirty="0">
                <a:solidFill>
                  <a:prstClr val="black">
                    <a:lumMod val="75000"/>
                    <a:lumOff val="25000"/>
                  </a:prstClr>
                </a:solidFill>
                <a:latin typeface="Cambria" panose="02040503050406030204"/>
                <a:ea typeface="+mj-ea"/>
                <a:cs typeface="+mj-cs"/>
              </a:rPr>
              <a:t>Effective December 29, 2022</a:t>
            </a:r>
          </a:p>
          <a:p>
            <a:r>
              <a:rPr lang="en-US" b="1" spc="-50" dirty="0">
                <a:solidFill>
                  <a:prstClr val="black">
                    <a:lumMod val="75000"/>
                    <a:lumOff val="25000"/>
                  </a:prstClr>
                </a:solidFill>
                <a:latin typeface="Cambria" panose="02040503050406030204"/>
                <a:ea typeface="+mj-ea"/>
                <a:cs typeface="+mj-cs"/>
              </a:rPr>
              <a:t>April 28, 2023-full remedies</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400" b="0" i="0" u="none" strike="noStrike" kern="1200" cap="none" spc="-50" normalizeH="0" baseline="0" noProof="0" dirty="0">
                <a:ln>
                  <a:noFill/>
                </a:ln>
                <a:solidFill>
                  <a:prstClr val="black">
                    <a:lumMod val="75000"/>
                    <a:lumOff val="25000"/>
                  </a:prstClr>
                </a:solidFill>
                <a:effectLst/>
                <a:uLnTx/>
                <a:uFillTx/>
                <a:ea typeface="+mn-ea"/>
                <a:cs typeface="+mn-cs"/>
              </a:rPr>
              <a:t>The “PUMP Act” (FLSA)</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400" b="0" i="0" u="none" strike="noStrike" kern="1200" cap="none" spc="-50" normalizeH="0" baseline="0" noProof="0" dirty="0">
              <a:ln>
                <a:noFill/>
              </a:ln>
              <a:solidFill>
                <a:prstClr val="black">
                  <a:lumMod val="75000"/>
                  <a:lumOff val="25000"/>
                </a:prstClr>
              </a:solidFill>
              <a:effectLst/>
              <a:uLnTx/>
              <a:uFillTx/>
              <a:ea typeface="+mn-ea"/>
              <a:cs typeface="+mn-cs"/>
            </a:endParaRP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sz="2400" spc="-50" dirty="0">
                <a:solidFill>
                  <a:prstClr val="black">
                    <a:lumMod val="75000"/>
                    <a:lumOff val="25000"/>
                  </a:prstClr>
                </a:solidFill>
              </a:rPr>
              <a:t>Breaks of 20 min are hours worked</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sz="2400" spc="-50" dirty="0">
                <a:solidFill>
                  <a:prstClr val="black">
                    <a:lumMod val="75000"/>
                    <a:lumOff val="25000"/>
                  </a:prstClr>
                </a:solidFill>
              </a:rPr>
              <a:t>Cannot deny break to employee</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t>Notice of FLSA rights required</a:t>
            </a:r>
          </a:p>
        </p:txBody>
      </p:sp>
      <p:pic>
        <p:nvPicPr>
          <p:cNvPr id="5" name="Content Placeholder 4">
            <a:extLst>
              <a:ext uri="{FF2B5EF4-FFF2-40B4-BE49-F238E27FC236}">
                <a16:creationId xmlns:a16="http://schemas.microsoft.com/office/drawing/2014/main" id="{BB0EF844-2096-EBC8-3048-3F3795DAA5DE}"/>
              </a:ext>
            </a:extLst>
          </p:cNvPr>
          <p:cNvPicPr>
            <a:picLocks noGrp="1" noChangeAspect="1"/>
          </p:cNvPicPr>
          <p:nvPr>
            <p:ph sz="half" idx="2"/>
          </p:nvPr>
        </p:nvPicPr>
        <p:blipFill>
          <a:blip r:embed="rId2"/>
          <a:stretch>
            <a:fillRect/>
          </a:stretch>
        </p:blipFill>
        <p:spPr>
          <a:xfrm>
            <a:off x="6534911" y="1978373"/>
            <a:ext cx="4559811" cy="3847341"/>
          </a:xfrm>
          <a:prstGeom prst="rect">
            <a:avLst/>
          </a:prstGeom>
        </p:spPr>
      </p:pic>
    </p:spTree>
    <p:extLst>
      <p:ext uri="{BB962C8B-B14F-4D97-AF65-F5344CB8AC3E}">
        <p14:creationId xmlns:p14="http://schemas.microsoft.com/office/powerpoint/2010/main" val="3204169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86551E-4D9D-D4AA-D333-30EC4057D323}"/>
              </a:ext>
            </a:extLst>
          </p:cNvPr>
          <p:cNvSpPr>
            <a:spLocks noGrp="1"/>
          </p:cNvSpPr>
          <p:nvPr>
            <p:ph type="title"/>
          </p:nvPr>
        </p:nvSpPr>
        <p:spPr/>
        <p:txBody>
          <a:bodyPr>
            <a:normAutofit fontScale="90000"/>
          </a:bodyPr>
          <a:lstStyle/>
          <a:p>
            <a:pPr algn="ctr"/>
            <a:br>
              <a:rPr lang="en-US" sz="3600" dirty="0"/>
            </a:br>
            <a:br>
              <a:rPr lang="en-US" sz="3600" dirty="0"/>
            </a:br>
            <a:r>
              <a:rPr kumimoji="0" lang="en-US" sz="3600" b="0" i="0" u="none" strike="noStrike" kern="1200" cap="none" spc="-50" normalizeH="0" baseline="0" noProof="0" dirty="0">
                <a:ln>
                  <a:noFill/>
                </a:ln>
                <a:solidFill>
                  <a:prstClr val="black">
                    <a:lumMod val="75000"/>
                    <a:lumOff val="25000"/>
                  </a:prstClr>
                </a:solidFill>
                <a:effectLst/>
                <a:uLnTx/>
                <a:uFillTx/>
                <a:latin typeface="Cambria" panose="02040503050406030204"/>
                <a:ea typeface="+mj-ea"/>
                <a:cs typeface="+mj-cs"/>
              </a:rPr>
              <a:t>Pump at Work Protections</a:t>
            </a:r>
            <a:br>
              <a:rPr kumimoji="0" lang="en-US" sz="3600" b="0" i="0" u="none" strike="noStrike" kern="1200" cap="none" spc="-50" normalizeH="0" baseline="0" noProof="0" dirty="0">
                <a:ln>
                  <a:noFill/>
                </a:ln>
                <a:solidFill>
                  <a:prstClr val="black">
                    <a:lumMod val="75000"/>
                    <a:lumOff val="25000"/>
                  </a:prstClr>
                </a:solidFill>
                <a:effectLst/>
                <a:uLnTx/>
                <a:uFillTx/>
                <a:latin typeface="Cambria" panose="02040503050406030204"/>
                <a:ea typeface="+mj-ea"/>
                <a:cs typeface="+mj-cs"/>
              </a:rPr>
            </a:br>
            <a:endParaRPr lang="en-US" sz="3600" dirty="0"/>
          </a:p>
        </p:txBody>
      </p:sp>
      <p:sp>
        <p:nvSpPr>
          <p:cNvPr id="7" name="Content Placeholder 6">
            <a:extLst>
              <a:ext uri="{FF2B5EF4-FFF2-40B4-BE49-F238E27FC236}">
                <a16:creationId xmlns:a16="http://schemas.microsoft.com/office/drawing/2014/main" id="{6409FC0D-ABDB-E90B-BB09-DF4457A9A451}"/>
              </a:ext>
            </a:extLst>
          </p:cNvPr>
          <p:cNvSpPr>
            <a:spLocks noGrp="1"/>
          </p:cNvSpPr>
          <p:nvPr>
            <p:ph sz="half" idx="1"/>
          </p:nvPr>
        </p:nvSpPr>
        <p:spPr/>
        <p:txBody>
          <a:bodyPr>
            <a:normAutofit fontScale="62500" lnSpcReduction="20000"/>
          </a:bodyPr>
          <a:lstStyle/>
          <a:p>
            <a:pPr marL="0" marR="0" lvl="0" indent="0" algn="ctr"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kumimoji="0" lang="en-US" b="1" i="0" u="sng" strike="noStrike" kern="1200" spc="0" normalizeH="0" baseline="0" noProof="0" dirty="0">
                <a:ln>
                  <a:noFill/>
                </a:ln>
                <a:solidFill>
                  <a:schemeClr val="tx1"/>
                </a:solidFill>
                <a:effectLst/>
                <a:uLnTx/>
                <a:uFillTx/>
                <a:latin typeface="Cambria" panose="02040503050406030204"/>
                <a:ea typeface="+mn-ea"/>
                <a:cs typeface="+mn-cs"/>
              </a:rPr>
              <a:t>ILLINOIS LAW</a:t>
            </a:r>
          </a:p>
          <a:p>
            <a:pPr marL="0" marR="0" lvl="0" indent="0"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lang="en-US" b="1" dirty="0">
                <a:solidFill>
                  <a:schemeClr val="tx1"/>
                </a:solidFill>
                <a:latin typeface="Cambria" panose="02040503050406030204"/>
              </a:rPr>
              <a:t>Effective August 21, 2018</a:t>
            </a:r>
          </a:p>
          <a:p>
            <a:pPr marL="0" marR="0" lvl="0" indent="0" algn="ctr"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a:ea typeface="+mn-ea"/>
                <a:cs typeface="+mn-cs"/>
              </a:rPr>
              <a:t>“Nursing Mothers in the Workplace Act”</a:t>
            </a:r>
          </a:p>
          <a:p>
            <a:pPr marL="0" marR="0" lvl="0" indent="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a:buClr>
                <a:srgbClr val="4F81BD"/>
              </a:buClr>
              <a:buFont typeface="Arial" panose="020B0604020202020204" pitchFamily="34" charset="0"/>
              <a:buChar char="•"/>
              <a:defRPr/>
            </a:pPr>
            <a:r>
              <a:rPr lang="en-US" dirty="0">
                <a:solidFill>
                  <a:prstClr val="black"/>
                </a:solidFill>
                <a:latin typeface="Cambria" panose="02040503050406030204"/>
              </a:rPr>
              <a:t>Reasonable break time each time employee has the need to express milk</a:t>
            </a:r>
          </a:p>
          <a:p>
            <a:pPr lvl="1">
              <a:buClr>
                <a:srgbClr val="4F81BD"/>
              </a:buClr>
              <a:buFont typeface="Arial" panose="020B0604020202020204" pitchFamily="34" charset="0"/>
              <a:buChar char="•"/>
              <a:defRPr/>
            </a:pPr>
            <a:r>
              <a:rPr lang="en-US" sz="1700" dirty="0">
                <a:solidFill>
                  <a:prstClr val="black"/>
                </a:solidFill>
                <a:latin typeface="Cambria" panose="02040503050406030204"/>
              </a:rPr>
              <a:t>Unless undue hardship under HRA</a:t>
            </a:r>
          </a:p>
          <a:p>
            <a:pPr>
              <a:buClr>
                <a:srgbClr val="4F81BD"/>
              </a:buClr>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mbria" panose="02040503050406030204"/>
                <a:ea typeface="+mn-ea"/>
                <a:cs typeface="+mn-cs"/>
              </a:rPr>
              <a:t>Cannot deduct pay for nursing/pumping breaks</a:t>
            </a:r>
          </a:p>
          <a:p>
            <a:pPr>
              <a:buClr>
                <a:srgbClr val="4F81BD"/>
              </a:buClr>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mbria" panose="02040503050406030204"/>
                <a:ea typeface="+mn-ea"/>
                <a:cs typeface="+mn-cs"/>
              </a:rPr>
              <a:t>Up </a:t>
            </a:r>
            <a:r>
              <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rPr>
              <a:t>to</a:t>
            </a:r>
            <a:r>
              <a:rPr kumimoji="0" lang="en-US" b="0" i="0" u="none" strike="noStrike" kern="1200" cap="none" spc="0" normalizeH="0" baseline="0" noProof="0" dirty="0">
                <a:ln>
                  <a:noFill/>
                </a:ln>
                <a:solidFill>
                  <a:prstClr val="black"/>
                </a:solidFill>
                <a:effectLst/>
                <a:uLnTx/>
                <a:uFillTx/>
                <a:latin typeface="Cambria" panose="02040503050406030204"/>
                <a:ea typeface="+mn-ea"/>
                <a:cs typeface="+mn-cs"/>
              </a:rPr>
              <a:t> one year </a:t>
            </a:r>
            <a:r>
              <a:rPr lang="en-US" dirty="0">
                <a:solidFill>
                  <a:prstClr val="black"/>
                </a:solidFill>
                <a:latin typeface="Cambria" panose="02040503050406030204"/>
              </a:rPr>
              <a:t>after birth of a child</a:t>
            </a:r>
          </a:p>
          <a:p>
            <a:pPr>
              <a:buClr>
                <a:srgbClr val="4F81BD"/>
              </a:buClr>
              <a:buFont typeface="Arial" panose="020B0604020202020204" pitchFamily="34" charset="0"/>
              <a:buChar char="•"/>
              <a:defRPr/>
            </a:pPr>
            <a:r>
              <a:rPr lang="en-US" dirty="0">
                <a:solidFill>
                  <a:prstClr val="black"/>
                </a:solidFill>
                <a:latin typeface="Cambria" panose="02040503050406030204"/>
              </a:rPr>
              <a:t>Reasonable effort to provide private room close to work area</a:t>
            </a:r>
            <a:endParaRPr kumimoji="0" lang="en-US" sz="20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a:ea typeface="+mn-ea"/>
              <a:cs typeface="+mn-cs"/>
            </a:endParaRPr>
          </a:p>
          <a:p>
            <a:endParaRPr lang="en-US" dirty="0"/>
          </a:p>
        </p:txBody>
      </p:sp>
      <p:sp>
        <p:nvSpPr>
          <p:cNvPr id="9" name="Content Placeholder 8">
            <a:extLst>
              <a:ext uri="{FF2B5EF4-FFF2-40B4-BE49-F238E27FC236}">
                <a16:creationId xmlns:a16="http://schemas.microsoft.com/office/drawing/2014/main" id="{71D12B73-0463-D77C-92A6-2692A80951C8}"/>
              </a:ext>
            </a:extLst>
          </p:cNvPr>
          <p:cNvSpPr>
            <a:spLocks noGrp="1"/>
          </p:cNvSpPr>
          <p:nvPr>
            <p:ph sz="half" idx="2"/>
          </p:nvPr>
        </p:nvSpPr>
        <p:spPr/>
        <p:txBody>
          <a:bodyPr>
            <a:normAutofit fontScale="62500" lnSpcReduction="20000"/>
          </a:bodyPr>
          <a:lstStyle/>
          <a:p>
            <a:pPr marL="0" marR="0" lvl="0" indent="0" algn="ctr"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kumimoji="0" lang="en-US" sz="1900" b="1" i="0" u="sng" strike="noStrike" kern="1200" spc="0" normalizeH="0" baseline="0" noProof="0" dirty="0">
                <a:ln>
                  <a:noFill/>
                </a:ln>
                <a:solidFill>
                  <a:schemeClr val="tx1"/>
                </a:solidFill>
                <a:effectLst/>
                <a:uLnTx/>
                <a:uFillTx/>
                <a:latin typeface="Cambria" panose="02040503050406030204"/>
                <a:ea typeface="+mn-ea"/>
                <a:cs typeface="+mn-cs"/>
              </a:rPr>
              <a:t>FEDERAL LAW</a:t>
            </a:r>
          </a:p>
          <a:p>
            <a:pPr marL="0" marR="0" lvl="0" indent="0"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lang="en-US" sz="1900" b="1" dirty="0">
                <a:solidFill>
                  <a:schemeClr val="tx1"/>
                </a:solidFill>
                <a:latin typeface="Cambria" panose="02040503050406030204"/>
              </a:rPr>
              <a:t>Effective December 29, 2022</a:t>
            </a:r>
          </a:p>
          <a:p>
            <a:pPr marL="0" marR="0" lvl="0" indent="0" algn="ctr"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a:ea typeface="+mn-ea"/>
                <a:cs typeface="+mn-cs"/>
              </a:rPr>
              <a:t>“PUMP Act”</a:t>
            </a:r>
          </a:p>
          <a:p>
            <a:pPr marR="0" lvl="0" algn="l" defTabSz="914400" rtl="0" eaLnBrk="1" fontAlgn="auto" latinLnBrk="0" hangingPunct="1">
              <a:lnSpc>
                <a:spcPct val="12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solidFill>
                <a:latin typeface="Cambria" panose="02040503050406030204"/>
              </a:rPr>
              <a:t>Must provide reasonable break time each time employee has the need to express milk</a:t>
            </a:r>
          </a:p>
          <a:p>
            <a:pPr marR="0" lvl="0" algn="l" defTabSz="914400" rtl="0" eaLnBrk="1" fontAlgn="auto" latinLnBrk="0" hangingPunct="1">
              <a:lnSpc>
                <a:spcPct val="12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solidFill>
                <a:latin typeface="Cambria" panose="02040503050406030204"/>
              </a:rPr>
              <a:t>Breaks 20-min or less are “Hours Worked Under FLSA”</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solidFill>
                <a:latin typeface="Cambria" panose="02040503050406030204"/>
              </a:rPr>
              <a:t>Paid, if other breaks are paid or unless completely relieved of duties</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mbria" panose="02040503050406030204"/>
                <a:ea typeface="+mn-ea"/>
                <a:cs typeface="+mn-cs"/>
              </a:rPr>
              <a:t>Up to one year </a:t>
            </a:r>
            <a:r>
              <a:rPr lang="en-US" dirty="0">
                <a:solidFill>
                  <a:prstClr val="black"/>
                </a:solidFill>
                <a:latin typeface="Cambria" panose="02040503050406030204"/>
              </a:rPr>
              <a:t>after birth of a child</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solidFill>
                <a:latin typeface="Cambria" panose="02040503050406030204"/>
              </a:rPr>
              <a:t>Must be provided a private space, shielded from view and free from intrusion from coworkers and the public</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solidFill>
                  <a:prstClr val="black"/>
                </a:solidFill>
                <a:latin typeface="Cambria" panose="02040503050406030204"/>
              </a:rPr>
              <a:t>Penalties include wages, equal amount as liquidated damages, compensatory damages, punitive damages</a:t>
            </a:r>
          </a:p>
          <a:p>
            <a:pPr marR="0" lvl="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mbria" panose="02040503050406030204"/>
                <a:ea typeface="+mn-ea"/>
                <a:cs typeface="+mn-cs"/>
              </a:rPr>
              <a:t>Employer with fewer than 50 employees are not subject to FLSA break time and space requirements IF undue hardship</a:t>
            </a:r>
          </a:p>
          <a:p>
            <a:endParaRPr lang="en-US" dirty="0"/>
          </a:p>
        </p:txBody>
      </p:sp>
    </p:spTree>
    <p:extLst>
      <p:ext uri="{BB962C8B-B14F-4D97-AF65-F5344CB8AC3E}">
        <p14:creationId xmlns:p14="http://schemas.microsoft.com/office/powerpoint/2010/main" val="120668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8B7-51D5-57F2-50A4-3F164F82D962}"/>
              </a:ext>
            </a:extLst>
          </p:cNvPr>
          <p:cNvSpPr>
            <a:spLocks noGrp="1"/>
          </p:cNvSpPr>
          <p:nvPr>
            <p:ph type="title"/>
          </p:nvPr>
        </p:nvSpPr>
        <p:spPr/>
        <p:txBody>
          <a:bodyPr anchor="ctr">
            <a:normAutofit/>
          </a:bodyPr>
          <a:lstStyle/>
          <a:p>
            <a:pPr algn="ctr"/>
            <a:r>
              <a:rPr lang="en-US" sz="4400" dirty="0"/>
              <a:t>Overview of New Employment Laws</a:t>
            </a:r>
          </a:p>
        </p:txBody>
      </p:sp>
      <p:sp>
        <p:nvSpPr>
          <p:cNvPr id="4" name="Content Placeholder 3">
            <a:extLst>
              <a:ext uri="{FF2B5EF4-FFF2-40B4-BE49-F238E27FC236}">
                <a16:creationId xmlns:a16="http://schemas.microsoft.com/office/drawing/2014/main" id="{3C5B8481-032C-BD9B-FBCD-0B604A97C8BC}"/>
              </a:ext>
            </a:extLst>
          </p:cNvPr>
          <p:cNvSpPr>
            <a:spLocks noGrp="1"/>
          </p:cNvSpPr>
          <p:nvPr>
            <p:ph sz="half" idx="1"/>
          </p:nvPr>
        </p:nvSpPr>
        <p:spPr>
          <a:xfrm>
            <a:off x="1097278" y="1845734"/>
            <a:ext cx="5072294" cy="4023360"/>
          </a:xfrm>
        </p:spPr>
        <p:txBody>
          <a:bodyPr>
            <a:normAutofit fontScale="62500" lnSpcReduction="20000"/>
          </a:bodyPr>
          <a:lstStyle/>
          <a:p>
            <a:pPr algn="ctr"/>
            <a:r>
              <a:rPr lang="en-US" sz="2400" u="sng" dirty="0"/>
              <a:t>New Legislation</a:t>
            </a:r>
          </a:p>
          <a:p>
            <a:pPr>
              <a:buFont typeface="Arial" panose="020B0604020202020204" pitchFamily="34" charset="0"/>
              <a:buChar char="•"/>
            </a:pPr>
            <a:r>
              <a:rPr lang="en-US" dirty="0"/>
              <a:t>Paid Leave for All Workers (PLAW) Act	</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IL Equal Pay Act Amendment(s)</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Wage Payment and Collection Act Amendment</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lang="en-US" dirty="0"/>
              <a:t>One Day Rest in Seven Act (ODRISA)</a:t>
            </a:r>
          </a:p>
          <a:p>
            <a:pPr>
              <a:buFont typeface="Arial" panose="020B0604020202020204" pitchFamily="34" charset="0"/>
              <a:buChar char="•"/>
            </a:pPr>
            <a:r>
              <a:rPr lang="en-US" dirty="0"/>
              <a:t>Family Bereavement Leave (FBL)</a:t>
            </a:r>
          </a:p>
          <a:p>
            <a:pPr>
              <a:buFont typeface="Arial" panose="020B0604020202020204" pitchFamily="34" charset="0"/>
              <a:buChar char="•"/>
            </a:pPr>
            <a:r>
              <a:rPr lang="en-US" dirty="0"/>
              <a:t>PUMP Act</a:t>
            </a:r>
          </a:p>
          <a:p>
            <a:pPr>
              <a:buFont typeface="Arial" panose="020B0604020202020204" pitchFamily="34" charset="0"/>
              <a:buChar char="•"/>
            </a:pPr>
            <a:r>
              <a:rPr lang="en-US" dirty="0"/>
              <a:t>Minimum Wage Law</a:t>
            </a:r>
          </a:p>
          <a:p>
            <a:pPr>
              <a:buFont typeface="Arial" panose="020B0604020202020204" pitchFamily="34" charset="0"/>
              <a:buChar char="•"/>
            </a:pPr>
            <a:r>
              <a:rPr lang="en-US" dirty="0"/>
              <a:t>IL Human Rights Act Amendments</a:t>
            </a:r>
          </a:p>
          <a:p>
            <a:pPr>
              <a:buFont typeface="Arial" panose="020B0604020202020204" pitchFamily="34" charset="0"/>
              <a:buChar char="•"/>
            </a:pPr>
            <a:r>
              <a:rPr lang="en-US" dirty="0"/>
              <a:t>Prohibiting Sexual Orientation and Gender Identity Discrimination</a:t>
            </a:r>
          </a:p>
          <a:p>
            <a:pPr>
              <a:buFont typeface="Arial" panose="020B0604020202020204" pitchFamily="34" charset="0"/>
              <a:buChar char="•"/>
            </a:pPr>
            <a:r>
              <a:rPr lang="en-US" dirty="0"/>
              <a:t>Artificial Intelligence and Title VII</a:t>
            </a:r>
          </a:p>
          <a:p>
            <a:pPr>
              <a:buFont typeface="Arial" panose="020B0604020202020204" pitchFamily="34" charset="0"/>
              <a:buChar char="•"/>
            </a:pPr>
            <a:r>
              <a:rPr lang="en-US" dirty="0"/>
              <a:t>VESSA Amendments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08CD3690-B74A-F13B-D3B9-901A9CB8EA31}"/>
              </a:ext>
            </a:extLst>
          </p:cNvPr>
          <p:cNvSpPr>
            <a:spLocks noGrp="1"/>
          </p:cNvSpPr>
          <p:nvPr>
            <p:ph sz="half" idx="2"/>
          </p:nvPr>
        </p:nvSpPr>
        <p:spPr>
          <a:xfrm>
            <a:off x="6169572" y="1845734"/>
            <a:ext cx="4937760" cy="4023360"/>
          </a:xfrm>
        </p:spPr>
        <p:txBody>
          <a:bodyPr>
            <a:normAutofit fontScale="62500" lnSpcReduction="20000"/>
          </a:bodyPr>
          <a:lstStyle/>
          <a:p>
            <a:pPr algn="ctr"/>
            <a:r>
              <a:rPr lang="en-US" sz="2400" u="sng" dirty="0"/>
              <a:t>On the Horizon</a:t>
            </a:r>
          </a:p>
          <a:p>
            <a:pPr algn="ctr"/>
            <a:endParaRPr lang="en-US" u="sng" dirty="0"/>
          </a:p>
          <a:p>
            <a:pPr lvl="1">
              <a:buFont typeface="Arial" panose="020B0604020202020204" pitchFamily="34" charset="0"/>
              <a:buChar char="•"/>
            </a:pPr>
            <a:r>
              <a:rPr lang="en-US" dirty="0"/>
              <a:t>FLSA Salary Thresholds</a:t>
            </a:r>
          </a:p>
          <a:p>
            <a:pPr marL="201168" lvl="1" indent="0">
              <a:buNone/>
            </a:pPr>
            <a:endParaRPr lang="en-US" dirty="0"/>
          </a:p>
          <a:p>
            <a:pPr lvl="1">
              <a:buFont typeface="Arial" panose="020B0604020202020204" pitchFamily="34" charset="0"/>
              <a:buChar char="•"/>
            </a:pPr>
            <a:r>
              <a:rPr lang="en-US" dirty="0"/>
              <a:t>DOL Test for Independent Contractor versus Employee</a:t>
            </a:r>
          </a:p>
          <a:p>
            <a:pPr lvl="1">
              <a:buFont typeface="Arial" panose="020B0604020202020204" pitchFamily="34" charset="0"/>
              <a:buChar char="•"/>
            </a:pPr>
            <a:endParaRPr lang="en-US" dirty="0"/>
          </a:p>
          <a:p>
            <a:pPr lvl="1">
              <a:buFont typeface="Arial" panose="020B0604020202020204" pitchFamily="34" charset="0"/>
              <a:buChar char="•"/>
            </a:pPr>
            <a:r>
              <a:rPr lang="en-US" dirty="0"/>
              <a:t>Right to Privacy in the Workplace Act Amendment</a:t>
            </a:r>
          </a:p>
          <a:p>
            <a:pPr marL="201168" lvl="1" indent="0">
              <a:buNone/>
            </a:pPr>
            <a:endParaRPr lang="en-US" dirty="0"/>
          </a:p>
          <a:p>
            <a:pPr lvl="1">
              <a:buFont typeface="Arial" panose="020B0604020202020204" pitchFamily="34" charset="0"/>
              <a:buChar char="•"/>
            </a:pPr>
            <a:r>
              <a:rPr lang="en-US" dirty="0"/>
              <a:t>IL Family Insurance Leave Act (HB 1102): (re) introduced after passing PLAW Act</a:t>
            </a:r>
            <a:endParaRPr lang="en-US" u="sng" dirty="0"/>
          </a:p>
        </p:txBody>
      </p:sp>
    </p:spTree>
    <p:extLst>
      <p:ext uri="{BB962C8B-B14F-4D97-AF65-F5344CB8AC3E}">
        <p14:creationId xmlns:p14="http://schemas.microsoft.com/office/powerpoint/2010/main" val="4255915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BB88-196F-5426-7304-630F60AC9E1F}"/>
              </a:ext>
            </a:extLst>
          </p:cNvPr>
          <p:cNvSpPr>
            <a:spLocks noGrp="1"/>
          </p:cNvSpPr>
          <p:nvPr>
            <p:ph type="title"/>
          </p:nvPr>
        </p:nvSpPr>
        <p:spPr/>
        <p:txBody>
          <a:bodyPr anchor="ctr">
            <a:normAutofit/>
          </a:bodyPr>
          <a:lstStyle/>
          <a:p>
            <a:pPr algn="ctr"/>
            <a:r>
              <a:rPr lang="en-US" sz="3600" dirty="0"/>
              <a:t>Illinois Minimum Wage Law</a:t>
            </a:r>
          </a:p>
        </p:txBody>
      </p:sp>
      <p:sp>
        <p:nvSpPr>
          <p:cNvPr id="5" name="Content Placeholder 4">
            <a:extLst>
              <a:ext uri="{FF2B5EF4-FFF2-40B4-BE49-F238E27FC236}">
                <a16:creationId xmlns:a16="http://schemas.microsoft.com/office/drawing/2014/main" id="{865039ED-EAFB-8076-DF0D-9E6D53B4D663}"/>
              </a:ext>
            </a:extLst>
          </p:cNvPr>
          <p:cNvSpPr>
            <a:spLocks noGrp="1"/>
          </p:cNvSpPr>
          <p:nvPr>
            <p:ph sz="half" idx="1"/>
          </p:nvPr>
        </p:nvSpPr>
        <p:spPr>
          <a:xfrm>
            <a:off x="1187812" y="1837214"/>
            <a:ext cx="5602286" cy="4023360"/>
          </a:xfrm>
        </p:spPr>
        <p:txBody>
          <a:bodyPr anchor="ctr">
            <a:normAutofit fontScale="92500" lnSpcReduction="20000"/>
          </a:bodyPr>
          <a:lstStyle/>
          <a:p>
            <a:endParaRPr lang="en-US" sz="1800" b="1" dirty="0"/>
          </a:p>
          <a:p>
            <a:r>
              <a:rPr lang="en-US" sz="1800" b="1" dirty="0"/>
              <a:t>Effective January 1, 2023</a:t>
            </a:r>
          </a:p>
          <a:p>
            <a:r>
              <a:rPr lang="en-US" sz="1800" dirty="0"/>
              <a:t>Minimum wage in Illinois is $13/hour</a:t>
            </a:r>
          </a:p>
          <a:p>
            <a:r>
              <a:rPr lang="en-US" sz="1800" dirty="0"/>
              <a:t>On January 1, 2024, minimum wage will be $14/hour</a:t>
            </a:r>
          </a:p>
          <a:p>
            <a:r>
              <a:rPr lang="en-US" sz="1800" dirty="0"/>
              <a:t>On January 1, 2025, minimum wage will be $15/hour</a:t>
            </a:r>
          </a:p>
          <a:p>
            <a:endParaRPr lang="en-US" sz="1800" i="1" dirty="0"/>
          </a:p>
          <a:p>
            <a:r>
              <a:rPr lang="en-US" sz="1800" i="1" dirty="0"/>
              <a:t>Note: As of January 1, 2023, minimum wage in Cook County is $13.35/hour. </a:t>
            </a:r>
          </a:p>
          <a:p>
            <a:r>
              <a:rPr lang="en-US" sz="1800" i="1" dirty="0"/>
              <a:t>Note: As of July 1, 2022, minimum wage in Chicago is $14.50 (4-20 employees) and $15.40/hour (21 or more employees)</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820 ILCS 105/1 et seq.</a:t>
            </a:r>
          </a:p>
          <a:p>
            <a:endParaRPr lang="en-US" dirty="0"/>
          </a:p>
        </p:txBody>
      </p:sp>
      <p:pic>
        <p:nvPicPr>
          <p:cNvPr id="9" name="Content Placeholder 8">
            <a:extLst>
              <a:ext uri="{FF2B5EF4-FFF2-40B4-BE49-F238E27FC236}">
                <a16:creationId xmlns:a16="http://schemas.microsoft.com/office/drawing/2014/main" id="{68E3365E-26CC-95F1-B811-5078012E5272}"/>
              </a:ext>
            </a:extLst>
          </p:cNvPr>
          <p:cNvPicPr>
            <a:picLocks noGrp="1" noChangeAspect="1"/>
          </p:cNvPicPr>
          <p:nvPr>
            <p:ph sz="half" idx="2"/>
          </p:nvPr>
        </p:nvPicPr>
        <p:blipFill>
          <a:blip r:embed="rId3"/>
          <a:stretch>
            <a:fillRect/>
          </a:stretch>
        </p:blipFill>
        <p:spPr>
          <a:xfrm>
            <a:off x="7389186" y="1946495"/>
            <a:ext cx="3504667" cy="3804798"/>
          </a:xfrm>
          <a:prstGeom prst="rect">
            <a:avLst/>
          </a:prstGeom>
        </p:spPr>
      </p:pic>
    </p:spTree>
    <p:extLst>
      <p:ext uri="{BB962C8B-B14F-4D97-AF65-F5344CB8AC3E}">
        <p14:creationId xmlns:p14="http://schemas.microsoft.com/office/powerpoint/2010/main" val="1530160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D655A-3C4A-8B1F-1174-9FE58F5D6E0C}"/>
              </a:ext>
            </a:extLst>
          </p:cNvPr>
          <p:cNvSpPr>
            <a:spLocks noGrp="1"/>
          </p:cNvSpPr>
          <p:nvPr>
            <p:ph type="title"/>
          </p:nvPr>
        </p:nvSpPr>
        <p:spPr/>
        <p:txBody>
          <a:bodyPr anchor="ctr">
            <a:normAutofit/>
          </a:bodyPr>
          <a:lstStyle/>
          <a:p>
            <a:pPr algn="ctr"/>
            <a:r>
              <a:rPr lang="en-US" sz="3600" dirty="0"/>
              <a:t>Jett Hawkins Law</a:t>
            </a:r>
          </a:p>
        </p:txBody>
      </p:sp>
      <p:sp>
        <p:nvSpPr>
          <p:cNvPr id="5" name="Content Placeholder 4">
            <a:extLst>
              <a:ext uri="{FF2B5EF4-FFF2-40B4-BE49-F238E27FC236}">
                <a16:creationId xmlns:a16="http://schemas.microsoft.com/office/drawing/2014/main" id="{4133549A-DC99-1E10-F044-A783A3F1C448}"/>
              </a:ext>
            </a:extLst>
          </p:cNvPr>
          <p:cNvSpPr>
            <a:spLocks noGrp="1"/>
          </p:cNvSpPr>
          <p:nvPr>
            <p:ph sz="half" idx="1"/>
          </p:nvPr>
        </p:nvSpPr>
        <p:spPr>
          <a:xfrm>
            <a:off x="1312751" y="1981536"/>
            <a:ext cx="4631751" cy="3657954"/>
          </a:xfrm>
        </p:spPr>
        <p:txBody>
          <a:bodyPr>
            <a:normAutofit lnSpcReduction="10000"/>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2022</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Illinois Public Act 102-0360</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Amended Illinois School Code, 105 ILCS 5/2 et seq.</a:t>
            </a:r>
          </a:p>
          <a:p>
            <a:endParaRPr lang="en-US" sz="2400" dirty="0"/>
          </a:p>
          <a:p>
            <a:r>
              <a:rPr lang="en-US" sz="2400" dirty="0"/>
              <a:t>Jett Hawkins was a 4-year old boy in Chicago who was sent home from school for wearing his hair in braids and a ponytail in violation of the school’s dress code. </a:t>
            </a:r>
          </a:p>
          <a:p>
            <a:pPr marL="0" indent="0">
              <a:buNone/>
            </a:pPr>
            <a:endParaRPr lang="en-US" dirty="0"/>
          </a:p>
        </p:txBody>
      </p:sp>
      <p:pic>
        <p:nvPicPr>
          <p:cNvPr id="7" name="Content Placeholder 6">
            <a:extLst>
              <a:ext uri="{FF2B5EF4-FFF2-40B4-BE49-F238E27FC236}">
                <a16:creationId xmlns:a16="http://schemas.microsoft.com/office/drawing/2014/main" id="{204C5F13-1DED-1DFD-1CE9-E80B981ADE64}"/>
              </a:ext>
            </a:extLst>
          </p:cNvPr>
          <p:cNvPicPr>
            <a:picLocks noGrp="1" noChangeAspect="1"/>
          </p:cNvPicPr>
          <p:nvPr>
            <p:ph sz="half" idx="2"/>
          </p:nvPr>
        </p:nvPicPr>
        <p:blipFill>
          <a:blip r:embed="rId3"/>
          <a:stretch>
            <a:fillRect/>
          </a:stretch>
        </p:blipFill>
        <p:spPr>
          <a:xfrm>
            <a:off x="6727823" y="2100405"/>
            <a:ext cx="3794032" cy="3403284"/>
          </a:xfrm>
          <a:prstGeom prst="rect">
            <a:avLst/>
          </a:prstGeom>
        </p:spPr>
      </p:pic>
    </p:spTree>
    <p:extLst>
      <p:ext uri="{BB962C8B-B14F-4D97-AF65-F5344CB8AC3E}">
        <p14:creationId xmlns:p14="http://schemas.microsoft.com/office/powerpoint/2010/main" val="81000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89E6F7-C4CD-B005-ADC7-E557009E573A}"/>
              </a:ext>
            </a:extLst>
          </p:cNvPr>
          <p:cNvSpPr>
            <a:spLocks noGrp="1"/>
          </p:cNvSpPr>
          <p:nvPr>
            <p:ph type="title"/>
          </p:nvPr>
        </p:nvSpPr>
        <p:spPr/>
        <p:txBody>
          <a:bodyPr anchor="ctr">
            <a:normAutofit/>
          </a:bodyPr>
          <a:lstStyle/>
          <a:p>
            <a:pPr algn="ctr"/>
            <a:r>
              <a:rPr lang="en-US" sz="3600" dirty="0"/>
              <a:t>CROWN Act</a:t>
            </a:r>
          </a:p>
        </p:txBody>
      </p:sp>
      <p:pic>
        <p:nvPicPr>
          <p:cNvPr id="15" name="Content Placeholder 14">
            <a:extLst>
              <a:ext uri="{FF2B5EF4-FFF2-40B4-BE49-F238E27FC236}">
                <a16:creationId xmlns:a16="http://schemas.microsoft.com/office/drawing/2014/main" id="{940B059C-8B3B-06F1-BAEF-73ADA0DA5963}"/>
              </a:ext>
            </a:extLst>
          </p:cNvPr>
          <p:cNvPicPr>
            <a:picLocks noGrp="1" noChangeAspect="1"/>
          </p:cNvPicPr>
          <p:nvPr>
            <p:ph sz="half" idx="1"/>
          </p:nvPr>
        </p:nvPicPr>
        <p:blipFill>
          <a:blip r:embed="rId3"/>
          <a:stretch>
            <a:fillRect/>
          </a:stretch>
        </p:blipFill>
        <p:spPr>
          <a:xfrm>
            <a:off x="738741" y="2374546"/>
            <a:ext cx="4870024" cy="2718153"/>
          </a:xfrm>
          <a:prstGeom prst="rect">
            <a:avLst/>
          </a:prstGeom>
        </p:spPr>
      </p:pic>
      <p:sp>
        <p:nvSpPr>
          <p:cNvPr id="14" name="Content Placeholder 13">
            <a:extLst>
              <a:ext uri="{FF2B5EF4-FFF2-40B4-BE49-F238E27FC236}">
                <a16:creationId xmlns:a16="http://schemas.microsoft.com/office/drawing/2014/main" id="{E949B7D6-CA43-EC50-0633-B31EFDDBEB96}"/>
              </a:ext>
            </a:extLst>
          </p:cNvPr>
          <p:cNvSpPr>
            <a:spLocks noGrp="1"/>
          </p:cNvSpPr>
          <p:nvPr>
            <p:ph sz="half" idx="2"/>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2023</a:t>
            </a:r>
          </a:p>
          <a:p>
            <a:r>
              <a:rPr lang="en-US" dirty="0"/>
              <a:t>Extends protections of Jett Hawkins law beyond schools to areas of employment, housing, financial transactions and public accommodations</a:t>
            </a:r>
          </a:p>
          <a:p>
            <a:r>
              <a:rPr lang="en-US" dirty="0"/>
              <a:t>Protects hairstyles historically associated with race, ethnicity, or hair texture such as braids, locs and twists </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Amended Illinois Human Rights Act, 775 ILCS 5/1 et seq.</a:t>
            </a:r>
          </a:p>
          <a:p>
            <a:endParaRPr lang="en-US" dirty="0"/>
          </a:p>
        </p:txBody>
      </p:sp>
    </p:spTree>
    <p:extLst>
      <p:ext uri="{BB962C8B-B14F-4D97-AF65-F5344CB8AC3E}">
        <p14:creationId xmlns:p14="http://schemas.microsoft.com/office/powerpoint/2010/main" val="417995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22DF-0131-1F0E-1D8A-40206AB6C2F5}"/>
              </a:ext>
            </a:extLst>
          </p:cNvPr>
          <p:cNvSpPr>
            <a:spLocks noGrp="1"/>
          </p:cNvSpPr>
          <p:nvPr>
            <p:ph type="title"/>
          </p:nvPr>
        </p:nvSpPr>
        <p:spPr/>
        <p:txBody>
          <a:bodyPr>
            <a:normAutofit/>
          </a:bodyPr>
          <a:lstStyle/>
          <a:p>
            <a:pPr algn="ctr"/>
            <a:r>
              <a:rPr lang="en-US" sz="4400" dirty="0"/>
              <a:t>Federal CROWN Act</a:t>
            </a:r>
            <a:br>
              <a:rPr lang="en-US" sz="4400" dirty="0"/>
            </a:br>
            <a:endParaRPr lang="en-US" sz="4400" dirty="0"/>
          </a:p>
        </p:txBody>
      </p:sp>
      <p:sp>
        <p:nvSpPr>
          <p:cNvPr id="3" name="Content Placeholder 2">
            <a:extLst>
              <a:ext uri="{FF2B5EF4-FFF2-40B4-BE49-F238E27FC236}">
                <a16:creationId xmlns:a16="http://schemas.microsoft.com/office/drawing/2014/main" id="{6918108F-5668-B4EA-C58E-248C9FF7F868}"/>
              </a:ext>
            </a:extLst>
          </p:cNvPr>
          <p:cNvSpPr>
            <a:spLocks noGrp="1"/>
          </p:cNvSpPr>
          <p:nvPr>
            <p:ph sz="half" idx="1"/>
          </p:nvPr>
        </p:nvSpPr>
        <p:spPr>
          <a:xfrm>
            <a:off x="1423250" y="1918162"/>
            <a:ext cx="4352908" cy="4023360"/>
          </a:xfrm>
        </p:spPr>
        <p:txBody>
          <a:bodyPr/>
          <a:lstStyle/>
          <a:p>
            <a:endParaRPr lang="en-US" dirty="0"/>
          </a:p>
          <a:p>
            <a:r>
              <a:rPr lang="en-US" dirty="0"/>
              <a:t>U.S. House of Representatives passed a national version of the CROWN Act in March 2022</a:t>
            </a:r>
          </a:p>
          <a:p>
            <a:r>
              <a:rPr lang="en-US" dirty="0"/>
              <a:t>U.S. Senate blocked the bill in December 2022</a:t>
            </a:r>
          </a:p>
        </p:txBody>
      </p:sp>
      <p:pic>
        <p:nvPicPr>
          <p:cNvPr id="5" name="Content Placeholder 4">
            <a:extLst>
              <a:ext uri="{FF2B5EF4-FFF2-40B4-BE49-F238E27FC236}">
                <a16:creationId xmlns:a16="http://schemas.microsoft.com/office/drawing/2014/main" id="{5A196389-8340-50F5-E67F-94D06ADE2903}"/>
              </a:ext>
            </a:extLst>
          </p:cNvPr>
          <p:cNvPicPr>
            <a:picLocks noGrp="1" noChangeAspect="1"/>
          </p:cNvPicPr>
          <p:nvPr>
            <p:ph sz="half" idx="2"/>
          </p:nvPr>
        </p:nvPicPr>
        <p:blipFill>
          <a:blip r:embed="rId2"/>
          <a:stretch>
            <a:fillRect/>
          </a:stretch>
        </p:blipFill>
        <p:spPr>
          <a:xfrm>
            <a:off x="6415843" y="2473713"/>
            <a:ext cx="4541914" cy="2767824"/>
          </a:xfrm>
          <a:prstGeom prst="rect">
            <a:avLst/>
          </a:prstGeom>
        </p:spPr>
      </p:pic>
    </p:spTree>
    <p:extLst>
      <p:ext uri="{BB962C8B-B14F-4D97-AF65-F5344CB8AC3E}">
        <p14:creationId xmlns:p14="http://schemas.microsoft.com/office/powerpoint/2010/main" val="3481809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43B1-4BF6-76AD-431A-BD7AA3BA7BE9}"/>
              </a:ext>
            </a:extLst>
          </p:cNvPr>
          <p:cNvSpPr>
            <a:spLocks noGrp="1"/>
          </p:cNvSpPr>
          <p:nvPr>
            <p:ph type="title"/>
          </p:nvPr>
        </p:nvSpPr>
        <p:spPr/>
        <p:txBody>
          <a:bodyPr anchor="ctr">
            <a:normAutofit/>
          </a:bodyPr>
          <a:lstStyle/>
          <a:p>
            <a:pPr algn="ctr"/>
            <a:r>
              <a:rPr lang="en-US" sz="3600" dirty="0"/>
              <a:t>Disability Discrimination</a:t>
            </a:r>
          </a:p>
        </p:txBody>
      </p:sp>
      <p:sp>
        <p:nvSpPr>
          <p:cNvPr id="3" name="Content Placeholder 2">
            <a:extLst>
              <a:ext uri="{FF2B5EF4-FFF2-40B4-BE49-F238E27FC236}">
                <a16:creationId xmlns:a16="http://schemas.microsoft.com/office/drawing/2014/main" id="{9C1F9A68-3F0B-C292-11D4-731842A2E780}"/>
              </a:ext>
            </a:extLst>
          </p:cNvPr>
          <p:cNvSpPr>
            <a:spLocks noGrp="1"/>
          </p:cNvSpPr>
          <p:nvPr>
            <p:ph sz="half" idx="1"/>
          </p:nvPr>
        </p:nvSpPr>
        <p:spPr>
          <a:xfrm>
            <a:off x="1321806" y="1845734"/>
            <a:ext cx="4713231" cy="4023360"/>
          </a:xfrm>
        </p:spPr>
        <p:txBody>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2022</a:t>
            </a:r>
          </a:p>
          <a:p>
            <a:r>
              <a:rPr lang="en-US" dirty="0"/>
              <a:t>Public Act 102-0419 amended the Illinois Human Rights Act, 775 ILCS 5/1-103(I)(2)</a:t>
            </a:r>
          </a:p>
          <a:p>
            <a:r>
              <a:rPr lang="en-US" dirty="0"/>
              <a:t>Prohibition of disability discrimination to include the individual’s </a:t>
            </a:r>
            <a:r>
              <a:rPr lang="en-US" b="1" i="1" dirty="0"/>
              <a:t>association with </a:t>
            </a:r>
            <a:r>
              <a:rPr lang="en-US" dirty="0"/>
              <a:t>a person with a disability.</a:t>
            </a:r>
          </a:p>
        </p:txBody>
      </p:sp>
      <p:pic>
        <p:nvPicPr>
          <p:cNvPr id="5" name="Content Placeholder 4">
            <a:extLst>
              <a:ext uri="{FF2B5EF4-FFF2-40B4-BE49-F238E27FC236}">
                <a16:creationId xmlns:a16="http://schemas.microsoft.com/office/drawing/2014/main" id="{D5E0C0C8-9577-618E-203A-D01E6810CE60}"/>
              </a:ext>
            </a:extLst>
          </p:cNvPr>
          <p:cNvPicPr>
            <a:picLocks noGrp="1" noChangeAspect="1"/>
          </p:cNvPicPr>
          <p:nvPr>
            <p:ph sz="half" idx="2"/>
          </p:nvPr>
        </p:nvPicPr>
        <p:blipFill>
          <a:blip r:embed="rId3"/>
          <a:stretch>
            <a:fillRect/>
          </a:stretch>
        </p:blipFill>
        <p:spPr>
          <a:xfrm>
            <a:off x="7334250" y="2329822"/>
            <a:ext cx="2965450" cy="2965450"/>
          </a:xfrm>
          <a:prstGeom prst="rect">
            <a:avLst/>
          </a:prstGeom>
        </p:spPr>
      </p:pic>
    </p:spTree>
    <p:extLst>
      <p:ext uri="{BB962C8B-B14F-4D97-AF65-F5344CB8AC3E}">
        <p14:creationId xmlns:p14="http://schemas.microsoft.com/office/powerpoint/2010/main" val="637354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A813-7DF2-8DFB-B4EA-831B5BD54C94}"/>
              </a:ext>
            </a:extLst>
          </p:cNvPr>
          <p:cNvSpPr>
            <a:spLocks noGrp="1"/>
          </p:cNvSpPr>
          <p:nvPr>
            <p:ph type="title"/>
          </p:nvPr>
        </p:nvSpPr>
        <p:spPr/>
        <p:txBody>
          <a:bodyPr anchor="ctr">
            <a:normAutofit/>
          </a:bodyPr>
          <a:lstStyle/>
          <a:p>
            <a:pPr algn="ctr"/>
            <a:r>
              <a:rPr lang="en-US" sz="3600" dirty="0"/>
              <a:t>Work Authorization Status Discrimination </a:t>
            </a:r>
          </a:p>
        </p:txBody>
      </p:sp>
      <p:sp>
        <p:nvSpPr>
          <p:cNvPr id="3" name="Content Placeholder 2">
            <a:extLst>
              <a:ext uri="{FF2B5EF4-FFF2-40B4-BE49-F238E27FC236}">
                <a16:creationId xmlns:a16="http://schemas.microsoft.com/office/drawing/2014/main" id="{0014616C-4BFB-B7D5-2B6E-59BE1248904D}"/>
              </a:ext>
            </a:extLst>
          </p:cNvPr>
          <p:cNvSpPr>
            <a:spLocks noGrp="1"/>
          </p:cNvSpPr>
          <p:nvPr>
            <p:ph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August 2, 2021</a:t>
            </a:r>
          </a:p>
          <a:p>
            <a:endParaRPr lang="en-US" dirty="0"/>
          </a:p>
          <a:p>
            <a:r>
              <a:rPr lang="en-US" dirty="0"/>
              <a:t>Added work authorization status to protected classifications under the IHRA</a:t>
            </a:r>
          </a:p>
          <a:p>
            <a:r>
              <a:rPr lang="en-US" dirty="0"/>
              <a:t>Cannot discriminate in any employment action (hiring, discipline, promotion, termination, etc.) on basis of work authorization status</a:t>
            </a:r>
          </a:p>
          <a:p>
            <a:endParaRPr lang="en-US" dirty="0"/>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Public Act 102-0233 amended Illinois Human Rights Act, </a:t>
            </a:r>
          </a:p>
          <a:p>
            <a:endParaRPr lang="en-US" dirty="0"/>
          </a:p>
        </p:txBody>
      </p:sp>
    </p:spTree>
    <p:extLst>
      <p:ext uri="{BB962C8B-B14F-4D97-AF65-F5344CB8AC3E}">
        <p14:creationId xmlns:p14="http://schemas.microsoft.com/office/powerpoint/2010/main" val="2254483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4916-45E1-DC78-E5DB-9E9E261E798C}"/>
              </a:ext>
            </a:extLst>
          </p:cNvPr>
          <p:cNvSpPr>
            <a:spLocks noGrp="1"/>
          </p:cNvSpPr>
          <p:nvPr>
            <p:ph type="title"/>
          </p:nvPr>
        </p:nvSpPr>
        <p:spPr/>
        <p:txBody>
          <a:bodyPr anchor="ctr">
            <a:noAutofit/>
          </a:bodyPr>
          <a:lstStyle/>
          <a:p>
            <a:pPr algn="ctr"/>
            <a:r>
              <a:rPr lang="en-US" sz="3600" dirty="0"/>
              <a:t>Criminal Background Checks</a:t>
            </a:r>
          </a:p>
        </p:txBody>
      </p:sp>
      <p:sp>
        <p:nvSpPr>
          <p:cNvPr id="3" name="Content Placeholder 2">
            <a:extLst>
              <a:ext uri="{FF2B5EF4-FFF2-40B4-BE49-F238E27FC236}">
                <a16:creationId xmlns:a16="http://schemas.microsoft.com/office/drawing/2014/main" id="{2A3EFCE9-C6A4-70B4-6369-EF2681436902}"/>
              </a:ext>
            </a:extLst>
          </p:cNvPr>
          <p:cNvSpPr>
            <a:spLocks noGrp="1"/>
          </p:cNvSpPr>
          <p:nvPr>
            <p:ph sz="half" idx="1"/>
          </p:nvPr>
        </p:nvSpPr>
        <p:spPr>
          <a:xfrm>
            <a:off x="1514947" y="1845735"/>
            <a:ext cx="4581053" cy="3334626"/>
          </a:xfrm>
        </p:spPr>
        <p:txBody>
          <a:bodyPr>
            <a:normAutofit fontScale="85000" lnSpcReduction="10000"/>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March 23, 2021</a:t>
            </a:r>
          </a:p>
          <a:p>
            <a:r>
              <a:rPr lang="en-US" dirty="0"/>
              <a:t>Senate Bill 1480 amended the IL Human Rights Act </a:t>
            </a:r>
          </a:p>
          <a:p>
            <a:r>
              <a:rPr lang="en-US" dirty="0"/>
              <a:t>The “Amendment” was intended to provide individuals who have been involved with the criminal justice system a fair chance to obtain employment by restricting the use of criminal conviction records.</a:t>
            </a:r>
          </a:p>
          <a:p>
            <a:endParaRPr lang="en-US" dirty="0"/>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Illinois Human Rights Act, 775 ILCS 5/1 et seq.</a:t>
            </a:r>
          </a:p>
          <a:p>
            <a:endParaRPr lang="en-US" dirty="0"/>
          </a:p>
        </p:txBody>
      </p:sp>
      <p:pic>
        <p:nvPicPr>
          <p:cNvPr id="5" name="Content Placeholder 4">
            <a:extLst>
              <a:ext uri="{FF2B5EF4-FFF2-40B4-BE49-F238E27FC236}">
                <a16:creationId xmlns:a16="http://schemas.microsoft.com/office/drawing/2014/main" id="{779CD573-2CC5-49FF-1A02-E12CE196693F}"/>
              </a:ext>
            </a:extLst>
          </p:cNvPr>
          <p:cNvPicPr>
            <a:picLocks noGrp="1" noChangeAspect="1"/>
          </p:cNvPicPr>
          <p:nvPr>
            <p:ph sz="half" idx="2"/>
          </p:nvPr>
        </p:nvPicPr>
        <p:blipFill>
          <a:blip r:embed="rId3"/>
          <a:stretch>
            <a:fillRect/>
          </a:stretch>
        </p:blipFill>
        <p:spPr>
          <a:xfrm>
            <a:off x="6840754" y="2163779"/>
            <a:ext cx="4121735" cy="3016582"/>
          </a:xfrm>
          <a:prstGeom prst="rect">
            <a:avLst/>
          </a:prstGeom>
        </p:spPr>
      </p:pic>
    </p:spTree>
    <p:extLst>
      <p:ext uri="{BB962C8B-B14F-4D97-AF65-F5344CB8AC3E}">
        <p14:creationId xmlns:p14="http://schemas.microsoft.com/office/powerpoint/2010/main" val="72062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40CE-5D0C-04F6-E8D2-93A5B998FD0B}"/>
              </a:ext>
            </a:extLst>
          </p:cNvPr>
          <p:cNvSpPr>
            <a:spLocks noGrp="1"/>
          </p:cNvSpPr>
          <p:nvPr>
            <p:ph type="title"/>
          </p:nvPr>
        </p:nvSpPr>
        <p:spPr/>
        <p:txBody>
          <a:bodyPr anchor="ctr">
            <a:normAutofit/>
          </a:bodyPr>
          <a:lstStyle/>
          <a:p>
            <a:pPr algn="ctr"/>
            <a:r>
              <a:rPr lang="en-US" sz="3600" dirty="0"/>
              <a:t>Use of Conviction Records</a:t>
            </a:r>
          </a:p>
        </p:txBody>
      </p:sp>
      <p:sp>
        <p:nvSpPr>
          <p:cNvPr id="3" name="Content Placeholder 2">
            <a:extLst>
              <a:ext uri="{FF2B5EF4-FFF2-40B4-BE49-F238E27FC236}">
                <a16:creationId xmlns:a16="http://schemas.microsoft.com/office/drawing/2014/main" id="{046E3864-CB13-2CC7-9F30-2F01644040FE}"/>
              </a:ext>
            </a:extLst>
          </p:cNvPr>
          <p:cNvSpPr>
            <a:spLocks noGrp="1"/>
          </p:cNvSpPr>
          <p:nvPr>
            <p:ph sz="half" idx="1"/>
          </p:nvPr>
        </p:nvSpPr>
        <p:spPr>
          <a:xfrm>
            <a:off x="1649539" y="1927216"/>
            <a:ext cx="4054144" cy="3794574"/>
          </a:xfrm>
        </p:spPr>
        <p:txBody>
          <a:bodyPr>
            <a:normAutofit lnSpcReduction="10000"/>
          </a:bodyPr>
          <a:lstStyle/>
          <a:p>
            <a:endParaRPr lang="en-US" dirty="0">
              <a:effectLst/>
              <a:ea typeface="Calibri" panose="020F0502020204030204" pitchFamily="34" charset="0"/>
              <a:cs typeface="Times New Roman" panose="02020603050405020304" pitchFamily="18" charset="0"/>
            </a:endParaRPr>
          </a:p>
          <a:p>
            <a:r>
              <a:rPr lang="en-US" dirty="0">
                <a:effectLst/>
                <a:ea typeface="Calibri" panose="020F0502020204030204" pitchFamily="34" charset="0"/>
                <a:cs typeface="Times New Roman" panose="02020603050405020304" pitchFamily="18" charset="0"/>
              </a:rPr>
              <a:t>Employers who perform criminal background checks are required to perform an individualized assessment </a:t>
            </a:r>
            <a:r>
              <a:rPr lang="en-US" b="1" i="1" dirty="0">
                <a:effectLst/>
                <a:ea typeface="Calibri" panose="020F0502020204030204" pitchFamily="34" charset="0"/>
                <a:cs typeface="Times New Roman" panose="02020603050405020304" pitchFamily="18" charset="0"/>
              </a:rPr>
              <a:t>before</a:t>
            </a:r>
            <a:r>
              <a:rPr lang="en-US" dirty="0">
                <a:effectLst/>
                <a:ea typeface="Calibri" panose="020F0502020204030204" pitchFamily="34" charset="0"/>
                <a:cs typeface="Times New Roman" panose="02020603050405020304" pitchFamily="18" charset="0"/>
              </a:rPr>
              <a:t> basing an adverse employment decision on an individual’s “conviction record.” </a:t>
            </a:r>
          </a:p>
          <a:p>
            <a:endParaRPr lang="en-US" sz="1800" dirty="0">
              <a:effectLst/>
              <a:ea typeface="Calibri" panose="020F0502020204030204" pitchFamily="34" charset="0"/>
              <a:cs typeface="Times New Roman" panose="02020603050405020304" pitchFamily="18" charset="0"/>
            </a:endParaRPr>
          </a:p>
          <a:p>
            <a:r>
              <a:rPr lang="en-US" sz="1800" dirty="0">
                <a:ea typeface="Calibri" panose="020F0502020204030204" pitchFamily="34" charset="0"/>
                <a:cs typeface="Times New Roman" panose="02020603050405020304" pitchFamily="18" charset="0"/>
              </a:rPr>
              <a:t>NOTE: “Ban-the-Box” legislation effective January 1, 2015 applied to private entities with 15 or more employees</a:t>
            </a:r>
            <a:endParaRPr lang="en-US" sz="1800" dirty="0">
              <a:effectLst/>
              <a:ea typeface="Calibri" panose="020F0502020204030204" pitchFamily="34" charset="0"/>
              <a:cs typeface="Times New Roman" panose="02020603050405020304" pitchFamily="18" charset="0"/>
            </a:endParaRPr>
          </a:p>
          <a:p>
            <a:endParaRPr lang="en-US" sz="1800" dirty="0">
              <a:ea typeface="Calibri" panose="020F0502020204030204" pitchFamily="34" charset="0"/>
              <a:cs typeface="Times New Roman" panose="02020603050405020304" pitchFamily="18" charset="0"/>
            </a:endParaRPr>
          </a:p>
          <a:p>
            <a:endParaRPr lang="en-US" sz="1800" dirty="0">
              <a:effectLst/>
              <a:ea typeface="Calibri" panose="020F0502020204030204" pitchFamily="34" charset="0"/>
              <a:cs typeface="Times New Roman" panose="02020603050405020304" pitchFamily="18" charset="0"/>
            </a:endParaRPr>
          </a:p>
          <a:p>
            <a:pPr marL="0" indent="0">
              <a:buNone/>
            </a:pPr>
            <a:endParaRPr lang="en-US" sz="1800" dirty="0">
              <a:effectLst/>
              <a:ea typeface="Calibri" panose="020F0502020204030204" pitchFamily="34" charset="0"/>
              <a:cs typeface="Times New Roman" panose="02020603050405020304" pitchFamily="18" charset="0"/>
            </a:endParaRPr>
          </a:p>
          <a:p>
            <a:pPr marL="0" indent="0">
              <a:buNone/>
            </a:pPr>
            <a:endParaRPr lang="en-US" sz="1800" dirty="0">
              <a:effectLst/>
              <a:ea typeface="Calibri" panose="020F0502020204030204" pitchFamily="34" charset="0"/>
              <a:cs typeface="Times New Roman" panose="02020603050405020304" pitchFamily="18" charset="0"/>
            </a:endParaRPr>
          </a:p>
          <a:p>
            <a:endParaRPr lang="en-US" dirty="0"/>
          </a:p>
        </p:txBody>
      </p:sp>
      <p:pic>
        <p:nvPicPr>
          <p:cNvPr id="7" name="Content Placeholder 6">
            <a:extLst>
              <a:ext uri="{FF2B5EF4-FFF2-40B4-BE49-F238E27FC236}">
                <a16:creationId xmlns:a16="http://schemas.microsoft.com/office/drawing/2014/main" id="{116E3582-5999-7C21-A945-73AE288158A7}"/>
              </a:ext>
            </a:extLst>
          </p:cNvPr>
          <p:cNvPicPr>
            <a:picLocks noGrp="1" noChangeAspect="1"/>
          </p:cNvPicPr>
          <p:nvPr>
            <p:ph sz="half" idx="2"/>
          </p:nvPr>
        </p:nvPicPr>
        <p:blipFill>
          <a:blip r:embed="rId3"/>
          <a:stretch>
            <a:fillRect/>
          </a:stretch>
        </p:blipFill>
        <p:spPr>
          <a:xfrm>
            <a:off x="6417809" y="2165621"/>
            <a:ext cx="4645025" cy="3393207"/>
          </a:xfrm>
          <a:prstGeom prst="rect">
            <a:avLst/>
          </a:prstGeom>
        </p:spPr>
      </p:pic>
    </p:spTree>
    <p:extLst>
      <p:ext uri="{BB962C8B-B14F-4D97-AF65-F5344CB8AC3E}">
        <p14:creationId xmlns:p14="http://schemas.microsoft.com/office/powerpoint/2010/main" val="2541149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DB12-AC19-9C79-C471-C5FAC1930985}"/>
              </a:ext>
            </a:extLst>
          </p:cNvPr>
          <p:cNvSpPr>
            <a:spLocks noGrp="1"/>
          </p:cNvSpPr>
          <p:nvPr>
            <p:ph type="title"/>
          </p:nvPr>
        </p:nvSpPr>
        <p:spPr/>
        <p:txBody>
          <a:bodyPr anchor="ctr">
            <a:normAutofit/>
          </a:bodyPr>
          <a:lstStyle/>
          <a:p>
            <a:pPr algn="ctr"/>
            <a:r>
              <a:rPr lang="en-US" sz="3600" dirty="0"/>
              <a:t>Individualized Assessment</a:t>
            </a:r>
          </a:p>
        </p:txBody>
      </p:sp>
      <p:sp>
        <p:nvSpPr>
          <p:cNvPr id="3" name="Content Placeholder 2">
            <a:extLst>
              <a:ext uri="{FF2B5EF4-FFF2-40B4-BE49-F238E27FC236}">
                <a16:creationId xmlns:a16="http://schemas.microsoft.com/office/drawing/2014/main" id="{1907A0FF-39E5-677E-4432-013C13CC7BF3}"/>
              </a:ext>
            </a:extLst>
          </p:cNvPr>
          <p:cNvSpPr>
            <a:spLocks noGrp="1"/>
          </p:cNvSpPr>
          <p:nvPr>
            <p:ph idx="1"/>
          </p:nvPr>
        </p:nvSpPr>
        <p:spPr>
          <a:xfrm>
            <a:off x="1097280" y="1737360"/>
            <a:ext cx="10058400" cy="4023360"/>
          </a:xfrm>
        </p:spPr>
        <p:txBody>
          <a:bodyPr>
            <a:normAutofit/>
          </a:bodyPr>
          <a:lstStyle/>
          <a:p>
            <a:pPr marL="0" indent="0">
              <a:buNone/>
            </a:pPr>
            <a:r>
              <a:rPr lang="en-US" sz="2400" dirty="0"/>
              <a:t>An employer is </a:t>
            </a:r>
            <a:r>
              <a:rPr lang="en-US" sz="2400" i="1" dirty="0"/>
              <a:t>prohibited</a:t>
            </a:r>
            <a:r>
              <a:rPr lang="en-US" sz="2400" dirty="0"/>
              <a:t> from basing an adverse employment decision on an individual’s conviction record unless:</a:t>
            </a:r>
          </a:p>
          <a:p>
            <a:pPr marL="0" indent="0">
              <a:buNone/>
            </a:pPr>
            <a:br>
              <a:rPr lang="en-US" sz="2400" dirty="0"/>
            </a:br>
            <a:r>
              <a:rPr lang="en-US" sz="2400" dirty="0"/>
              <a:t>“Substantial Relationship”</a:t>
            </a:r>
          </a:p>
          <a:p>
            <a:pPr lvl="1">
              <a:buFont typeface="Arial" panose="020B0604020202020204" pitchFamily="34" charset="0"/>
              <a:buChar char="•"/>
            </a:pPr>
            <a:r>
              <a:rPr lang="en-US" dirty="0"/>
              <a:t>position offers the opportunity for the same or similar offense to occur or circumstances that led to past conduct will recur in the position</a:t>
            </a:r>
          </a:p>
          <a:p>
            <a:pPr marL="201168" lvl="1" indent="0">
              <a:buNone/>
            </a:pP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	OR</a:t>
            </a:r>
          </a:p>
          <a:p>
            <a:pPr marL="0" marR="0" lvl="0" indent="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“Unreasonable Risk”</a:t>
            </a:r>
          </a:p>
          <a:p>
            <a:pPr lvl="1">
              <a:spcBef>
                <a:spcPts val="1200"/>
              </a:spcBef>
              <a:spcAft>
                <a:spcPts val="200"/>
              </a:spcAft>
              <a:buClr>
                <a:srgbClr val="4F81BD"/>
              </a:buClr>
              <a:buSzPct val="100000"/>
              <a:buFont typeface="Arial" panose="020B0604020202020204" pitchFamily="34" charset="0"/>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individual poses an unreasonable risk to property or safety of the employer’s workforce, customers or members of the public</a:t>
            </a:r>
          </a:p>
          <a:p>
            <a:pPr marL="0" indent="0">
              <a:buNone/>
            </a:pPr>
            <a:endParaRPr lang="en-US" dirty="0"/>
          </a:p>
        </p:txBody>
      </p:sp>
    </p:spTree>
    <p:extLst>
      <p:ext uri="{BB962C8B-B14F-4D97-AF65-F5344CB8AC3E}">
        <p14:creationId xmlns:p14="http://schemas.microsoft.com/office/powerpoint/2010/main" val="221814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A5A9-6355-8D96-EC57-70440F0EEA98}"/>
              </a:ext>
            </a:extLst>
          </p:cNvPr>
          <p:cNvSpPr>
            <a:spLocks noGrp="1"/>
          </p:cNvSpPr>
          <p:nvPr>
            <p:ph type="title"/>
          </p:nvPr>
        </p:nvSpPr>
        <p:spPr/>
        <p:txBody>
          <a:bodyPr anchor="ctr">
            <a:normAutofit/>
          </a:bodyPr>
          <a:lstStyle/>
          <a:p>
            <a:pPr algn="ctr"/>
            <a:r>
              <a:rPr lang="en-US" sz="3600" dirty="0"/>
              <a:t>Interactive Assessment</a:t>
            </a:r>
          </a:p>
        </p:txBody>
      </p:sp>
      <p:sp>
        <p:nvSpPr>
          <p:cNvPr id="3" name="Content Placeholder 2">
            <a:extLst>
              <a:ext uri="{FF2B5EF4-FFF2-40B4-BE49-F238E27FC236}">
                <a16:creationId xmlns:a16="http://schemas.microsoft.com/office/drawing/2014/main" id="{19FEF3DF-F4DF-B90B-41C1-7D121844886E}"/>
              </a:ext>
            </a:extLst>
          </p:cNvPr>
          <p:cNvSpPr>
            <a:spLocks noGrp="1"/>
          </p:cNvSpPr>
          <p:nvPr>
            <p:ph sz="half" idx="1"/>
          </p:nvPr>
        </p:nvSpPr>
        <p:spPr/>
        <p:txBody>
          <a:bodyPr/>
          <a:lstStyle/>
          <a:p>
            <a:endParaRPr lang="en-US" dirty="0"/>
          </a:p>
          <a:p>
            <a:r>
              <a:rPr lang="en-US" dirty="0"/>
              <a:t>IF a substantial relationship or unreasonable risk exists, the employer MUST engage in an interactive assessment and MUST consider ALL of the mitigating factors</a:t>
            </a:r>
          </a:p>
          <a:p>
            <a:endParaRPr lang="en-US" dirty="0"/>
          </a:p>
          <a:p>
            <a:r>
              <a:rPr lang="en-US" dirty="0"/>
              <a:t>Mitigating factors are found in the EEOC’s 2012 Enforcement Guidance                                   </a:t>
            </a:r>
          </a:p>
          <a:p>
            <a:endParaRPr lang="en-US" dirty="0"/>
          </a:p>
          <a:p>
            <a:r>
              <a:rPr lang="en-US" dirty="0"/>
              <a:t>Now they are required by law</a:t>
            </a:r>
          </a:p>
        </p:txBody>
      </p:sp>
      <p:pic>
        <p:nvPicPr>
          <p:cNvPr id="6" name="Content Placeholder 5">
            <a:extLst>
              <a:ext uri="{FF2B5EF4-FFF2-40B4-BE49-F238E27FC236}">
                <a16:creationId xmlns:a16="http://schemas.microsoft.com/office/drawing/2014/main" id="{DB129C98-A7FB-EA50-DB3B-BE1B64545768}"/>
              </a:ext>
            </a:extLst>
          </p:cNvPr>
          <p:cNvPicPr>
            <a:picLocks noGrp="1" noChangeAspect="1"/>
          </p:cNvPicPr>
          <p:nvPr>
            <p:ph sz="half" idx="2"/>
          </p:nvPr>
        </p:nvPicPr>
        <p:blipFill>
          <a:blip r:embed="rId3"/>
          <a:stretch>
            <a:fillRect/>
          </a:stretch>
        </p:blipFill>
        <p:spPr>
          <a:xfrm>
            <a:off x="6480055" y="2123864"/>
            <a:ext cx="4614667" cy="3467100"/>
          </a:xfrm>
          <a:prstGeom prst="rect">
            <a:avLst/>
          </a:prstGeom>
        </p:spPr>
      </p:pic>
    </p:spTree>
    <p:extLst>
      <p:ext uri="{BB962C8B-B14F-4D97-AF65-F5344CB8AC3E}">
        <p14:creationId xmlns:p14="http://schemas.microsoft.com/office/powerpoint/2010/main" val="1860396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6BDC-0F3D-FD3C-7CF0-E8E3B17BFFB2}"/>
              </a:ext>
            </a:extLst>
          </p:cNvPr>
          <p:cNvSpPr>
            <a:spLocks noGrp="1"/>
          </p:cNvSpPr>
          <p:nvPr>
            <p:ph type="title"/>
          </p:nvPr>
        </p:nvSpPr>
        <p:spPr/>
        <p:txBody>
          <a:bodyPr anchor="ctr">
            <a:normAutofit/>
          </a:bodyPr>
          <a:lstStyle/>
          <a:p>
            <a:pPr algn="ctr"/>
            <a:r>
              <a:rPr lang="en-US" sz="4400" dirty="0"/>
              <a:t>Paid Leave for All Workers</a:t>
            </a:r>
          </a:p>
        </p:txBody>
      </p:sp>
      <p:sp>
        <p:nvSpPr>
          <p:cNvPr id="3" name="Content Placeholder 2">
            <a:extLst>
              <a:ext uri="{FF2B5EF4-FFF2-40B4-BE49-F238E27FC236}">
                <a16:creationId xmlns:a16="http://schemas.microsoft.com/office/drawing/2014/main" id="{9821909B-60A6-52B2-D15E-BF3E14AC5FA9}"/>
              </a:ext>
            </a:extLst>
          </p:cNvPr>
          <p:cNvSpPr>
            <a:spLocks noGrp="1"/>
          </p:cNvSpPr>
          <p:nvPr>
            <p:ph sz="half" idx="1"/>
          </p:nvPr>
        </p:nvSpPr>
        <p:spPr>
          <a:xfrm>
            <a:off x="1685753" y="1845734"/>
            <a:ext cx="3882128" cy="4023360"/>
          </a:xfrm>
        </p:spPr>
        <p:txBody>
          <a:bodyPr>
            <a:normAutofit lnSpcReduction="10000"/>
          </a:bodyPr>
          <a:lstStyle/>
          <a:p>
            <a:r>
              <a:rPr lang="en-US" b="1" dirty="0"/>
              <a:t>THE PLAW ACT</a:t>
            </a:r>
          </a:p>
          <a:p>
            <a:r>
              <a:rPr lang="en-US" b="1" dirty="0"/>
              <a:t>Effective January 1, 2024</a:t>
            </a:r>
          </a:p>
          <a:p>
            <a:endParaRPr lang="en-US" b="1" dirty="0"/>
          </a:p>
          <a:p>
            <a:pPr>
              <a:buFont typeface="Arial" panose="020B0604020202020204" pitchFamily="34" charset="0"/>
              <a:buChar char="•"/>
            </a:pPr>
            <a:r>
              <a:rPr lang="en-US" sz="1800" dirty="0"/>
              <a:t>“Up to a minimum” of 40 hours of paid leave in 12-month period; </a:t>
            </a:r>
          </a:p>
          <a:p>
            <a:pPr marL="0" indent="0">
              <a:buNone/>
            </a:pPr>
            <a:r>
              <a:rPr lang="en-US" sz="1800" dirty="0"/>
              <a:t>		OR</a:t>
            </a:r>
          </a:p>
          <a:p>
            <a:pPr>
              <a:buFont typeface="Arial" panose="020B0604020202020204" pitchFamily="34" charset="0"/>
              <a:buChar char="•"/>
            </a:pPr>
            <a:r>
              <a:rPr lang="en-US" sz="1800" dirty="0"/>
              <a:t>Earn 1 hour of paid leave for every 40 hours worked, “up to a minimum" of 40 hours</a:t>
            </a:r>
          </a:p>
          <a:p>
            <a:pPr marL="0" indent="0">
              <a:buNone/>
            </a:pPr>
            <a:endParaRPr lang="en-US" sz="1800" dirty="0"/>
          </a:p>
          <a:p>
            <a:pPr marL="0" indent="0">
              <a:buNone/>
            </a:pPr>
            <a:r>
              <a:rPr lang="en-US" sz="1800" dirty="0"/>
              <a:t>820 ILCS 192/1 et seq.</a:t>
            </a:r>
          </a:p>
          <a:p>
            <a:pPr>
              <a:buFont typeface="Arial" panose="020B0604020202020204" pitchFamily="34" charset="0"/>
              <a:buChar char="•"/>
            </a:pPr>
            <a:endParaRPr lang="en-US" sz="1800" dirty="0"/>
          </a:p>
          <a:p>
            <a:pPr marL="0" indent="0">
              <a:buNone/>
            </a:pPr>
            <a:endParaRPr lang="en-US" dirty="0"/>
          </a:p>
          <a:p>
            <a:pPr marL="0"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954AE773-795B-2361-CAE4-44BF939EF49D}"/>
              </a:ext>
            </a:extLst>
          </p:cNvPr>
          <p:cNvPicPr>
            <a:picLocks noChangeAspect="1"/>
          </p:cNvPicPr>
          <p:nvPr/>
        </p:nvPicPr>
        <p:blipFill>
          <a:blip r:embed="rId3"/>
          <a:stretch>
            <a:fillRect/>
          </a:stretch>
        </p:blipFill>
        <p:spPr>
          <a:xfrm>
            <a:off x="6808206" y="1953864"/>
            <a:ext cx="3807100" cy="3807100"/>
          </a:xfrm>
          <a:prstGeom prst="rect">
            <a:avLst/>
          </a:prstGeom>
        </p:spPr>
      </p:pic>
    </p:spTree>
    <p:extLst>
      <p:ext uri="{BB962C8B-B14F-4D97-AF65-F5344CB8AC3E}">
        <p14:creationId xmlns:p14="http://schemas.microsoft.com/office/powerpoint/2010/main" val="3882409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3D635-35C6-3DE5-FE53-99B8E045DC78}"/>
              </a:ext>
            </a:extLst>
          </p:cNvPr>
          <p:cNvSpPr>
            <a:spLocks noGrp="1"/>
          </p:cNvSpPr>
          <p:nvPr>
            <p:ph type="title"/>
          </p:nvPr>
        </p:nvSpPr>
        <p:spPr/>
        <p:txBody>
          <a:bodyPr anchor="ctr">
            <a:normAutofit/>
          </a:bodyPr>
          <a:lstStyle/>
          <a:p>
            <a:pPr algn="ctr"/>
            <a:r>
              <a:rPr lang="en-US" sz="3600" dirty="0"/>
              <a:t>Mitigating Factors to Consider</a:t>
            </a:r>
          </a:p>
        </p:txBody>
      </p:sp>
      <p:sp>
        <p:nvSpPr>
          <p:cNvPr id="6" name="Content Placeholder 5">
            <a:extLst>
              <a:ext uri="{FF2B5EF4-FFF2-40B4-BE49-F238E27FC236}">
                <a16:creationId xmlns:a16="http://schemas.microsoft.com/office/drawing/2014/main" id="{A98AEE13-430E-7C3E-AF09-92C941965E6C}"/>
              </a:ext>
            </a:extLst>
          </p:cNvPr>
          <p:cNvSpPr>
            <a:spLocks noGrp="1"/>
          </p:cNvSpPr>
          <p:nvPr>
            <p:ph sz="half" idx="2"/>
          </p:nvPr>
        </p:nvSpPr>
        <p:spPr/>
        <p:txBody>
          <a:bodyPr/>
          <a:lstStyle/>
          <a:p>
            <a:pPr algn="ctr"/>
            <a:r>
              <a:rPr lang="en-US" dirty="0"/>
              <a:t>Age at time of conviction</a:t>
            </a:r>
          </a:p>
        </p:txBody>
      </p:sp>
      <p:pic>
        <p:nvPicPr>
          <p:cNvPr id="3" name="Picture 2">
            <a:extLst>
              <a:ext uri="{FF2B5EF4-FFF2-40B4-BE49-F238E27FC236}">
                <a16:creationId xmlns:a16="http://schemas.microsoft.com/office/drawing/2014/main" id="{2EF79B98-FF6E-7F03-57AF-957BFE1524C9}"/>
              </a:ext>
            </a:extLst>
          </p:cNvPr>
          <p:cNvPicPr>
            <a:picLocks noChangeAspect="1"/>
          </p:cNvPicPr>
          <p:nvPr/>
        </p:nvPicPr>
        <p:blipFill>
          <a:blip r:embed="rId3"/>
          <a:stretch>
            <a:fillRect/>
          </a:stretch>
        </p:blipFill>
        <p:spPr>
          <a:xfrm>
            <a:off x="6750333" y="2563009"/>
            <a:ext cx="4405347" cy="3116463"/>
          </a:xfrm>
          <a:prstGeom prst="rect">
            <a:avLst/>
          </a:prstGeom>
        </p:spPr>
      </p:pic>
      <p:sp>
        <p:nvSpPr>
          <p:cNvPr id="12" name="Content Placeholder 11">
            <a:extLst>
              <a:ext uri="{FF2B5EF4-FFF2-40B4-BE49-F238E27FC236}">
                <a16:creationId xmlns:a16="http://schemas.microsoft.com/office/drawing/2014/main" id="{6BCD8E65-CDAE-3735-5315-0C5039EF1C72}"/>
              </a:ext>
            </a:extLst>
          </p:cNvPr>
          <p:cNvSpPr>
            <a:spLocks noGrp="1"/>
          </p:cNvSpPr>
          <p:nvPr>
            <p:ph sz="half" idx="1"/>
          </p:nvPr>
        </p:nvSpPr>
        <p:spPr/>
        <p:txBody>
          <a:bodyPr/>
          <a:lstStyle/>
          <a:p>
            <a:pPr algn="ctr"/>
            <a:r>
              <a:rPr lang="en-US" dirty="0"/>
              <a:t>Length of time since conviction</a:t>
            </a:r>
          </a:p>
          <a:p>
            <a:pPr algn="ctr"/>
            <a:endParaRPr lang="en-US" dirty="0"/>
          </a:p>
        </p:txBody>
      </p:sp>
      <p:pic>
        <p:nvPicPr>
          <p:cNvPr id="13" name="Content Placeholder 8">
            <a:extLst>
              <a:ext uri="{FF2B5EF4-FFF2-40B4-BE49-F238E27FC236}">
                <a16:creationId xmlns:a16="http://schemas.microsoft.com/office/drawing/2014/main" id="{26D304F0-EF95-D4E0-2987-B68ADAF4E4CE}"/>
              </a:ext>
            </a:extLst>
          </p:cNvPr>
          <p:cNvPicPr>
            <a:picLocks noChangeAspect="1"/>
          </p:cNvPicPr>
          <p:nvPr/>
        </p:nvPicPr>
        <p:blipFill>
          <a:blip r:embed="rId4"/>
          <a:stretch>
            <a:fillRect/>
          </a:stretch>
        </p:blipFill>
        <p:spPr>
          <a:xfrm>
            <a:off x="1300478" y="2563008"/>
            <a:ext cx="4181213" cy="3116463"/>
          </a:xfrm>
          <a:prstGeom prst="rect">
            <a:avLst/>
          </a:prstGeom>
        </p:spPr>
      </p:pic>
    </p:spTree>
    <p:extLst>
      <p:ext uri="{BB962C8B-B14F-4D97-AF65-F5344CB8AC3E}">
        <p14:creationId xmlns:p14="http://schemas.microsoft.com/office/powerpoint/2010/main" val="291202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6E00-AE90-3EF1-4DF8-F5FE8FD72EB9}"/>
              </a:ext>
            </a:extLst>
          </p:cNvPr>
          <p:cNvSpPr>
            <a:spLocks noGrp="1"/>
          </p:cNvSpPr>
          <p:nvPr>
            <p:ph type="title"/>
          </p:nvPr>
        </p:nvSpPr>
        <p:spPr/>
        <p:txBody>
          <a:bodyPr anchor="ctr">
            <a:normAutofit/>
          </a:bodyPr>
          <a:lstStyle/>
          <a:p>
            <a:pPr algn="ctr"/>
            <a:r>
              <a:rPr lang="en-US" sz="3600" dirty="0"/>
              <a:t>More Mitigating Factors</a:t>
            </a:r>
          </a:p>
        </p:txBody>
      </p:sp>
      <p:pic>
        <p:nvPicPr>
          <p:cNvPr id="6" name="Picture 5">
            <a:extLst>
              <a:ext uri="{FF2B5EF4-FFF2-40B4-BE49-F238E27FC236}">
                <a16:creationId xmlns:a16="http://schemas.microsoft.com/office/drawing/2014/main" id="{02B442D4-5DE1-A365-05B6-600D9B660678}"/>
              </a:ext>
            </a:extLst>
          </p:cNvPr>
          <p:cNvPicPr>
            <a:picLocks noChangeAspect="1"/>
          </p:cNvPicPr>
          <p:nvPr/>
        </p:nvPicPr>
        <p:blipFill>
          <a:blip r:embed="rId3"/>
          <a:stretch>
            <a:fillRect/>
          </a:stretch>
        </p:blipFill>
        <p:spPr>
          <a:xfrm>
            <a:off x="4555034" y="2807839"/>
            <a:ext cx="2859088" cy="2056197"/>
          </a:xfrm>
          <a:prstGeom prst="rect">
            <a:avLst/>
          </a:prstGeom>
        </p:spPr>
      </p:pic>
      <p:pic>
        <p:nvPicPr>
          <p:cNvPr id="8" name="Picture 7">
            <a:extLst>
              <a:ext uri="{FF2B5EF4-FFF2-40B4-BE49-F238E27FC236}">
                <a16:creationId xmlns:a16="http://schemas.microsoft.com/office/drawing/2014/main" id="{9514302D-AB7C-5669-6A7F-D4A9A52D9408}"/>
              </a:ext>
            </a:extLst>
          </p:cNvPr>
          <p:cNvPicPr>
            <a:picLocks noChangeAspect="1"/>
          </p:cNvPicPr>
          <p:nvPr/>
        </p:nvPicPr>
        <p:blipFill>
          <a:blip r:embed="rId4"/>
          <a:stretch>
            <a:fillRect/>
          </a:stretch>
        </p:blipFill>
        <p:spPr>
          <a:xfrm>
            <a:off x="1180713" y="3287196"/>
            <a:ext cx="3290888" cy="2433492"/>
          </a:xfrm>
          <a:prstGeom prst="rect">
            <a:avLst/>
          </a:prstGeom>
        </p:spPr>
      </p:pic>
      <p:sp>
        <p:nvSpPr>
          <p:cNvPr id="15" name="Content Placeholder 14">
            <a:extLst>
              <a:ext uri="{FF2B5EF4-FFF2-40B4-BE49-F238E27FC236}">
                <a16:creationId xmlns:a16="http://schemas.microsoft.com/office/drawing/2014/main" id="{5F532A33-FCBD-43F3-9FED-BC0BFCA96EF5}"/>
              </a:ext>
            </a:extLst>
          </p:cNvPr>
          <p:cNvSpPr>
            <a:spLocks noGrp="1"/>
          </p:cNvSpPr>
          <p:nvPr>
            <p:ph idx="1"/>
          </p:nvPr>
        </p:nvSpPr>
        <p:spPr>
          <a:xfrm>
            <a:off x="1097280" y="1913221"/>
            <a:ext cx="10058400" cy="4023360"/>
          </a:xfrm>
        </p:spPr>
        <p:txBody>
          <a:bodyPr/>
          <a:lstStyle/>
          <a:p>
            <a:pPr algn="ctr"/>
            <a:r>
              <a:rPr lang="en-US" dirty="0"/>
              <a:t>The number and severity of the convictions</a:t>
            </a:r>
          </a:p>
        </p:txBody>
      </p:sp>
      <p:pic>
        <p:nvPicPr>
          <p:cNvPr id="16" name="Picture 15">
            <a:extLst>
              <a:ext uri="{FF2B5EF4-FFF2-40B4-BE49-F238E27FC236}">
                <a16:creationId xmlns:a16="http://schemas.microsoft.com/office/drawing/2014/main" id="{A5254EF1-C3BE-3205-A0D4-E6FC4AE20ABB}"/>
              </a:ext>
            </a:extLst>
          </p:cNvPr>
          <p:cNvPicPr>
            <a:picLocks noChangeAspect="1"/>
          </p:cNvPicPr>
          <p:nvPr/>
        </p:nvPicPr>
        <p:blipFill>
          <a:blip r:embed="rId5"/>
          <a:stretch>
            <a:fillRect/>
          </a:stretch>
        </p:blipFill>
        <p:spPr>
          <a:xfrm>
            <a:off x="7720399" y="3429000"/>
            <a:ext cx="3435281" cy="2056197"/>
          </a:xfrm>
          <a:prstGeom prst="rect">
            <a:avLst/>
          </a:prstGeom>
        </p:spPr>
      </p:pic>
    </p:spTree>
    <p:extLst>
      <p:ext uri="{BB962C8B-B14F-4D97-AF65-F5344CB8AC3E}">
        <p14:creationId xmlns:p14="http://schemas.microsoft.com/office/powerpoint/2010/main" val="2030125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2924-C70B-8B18-3952-9FAA74EB78E3}"/>
              </a:ext>
            </a:extLst>
          </p:cNvPr>
          <p:cNvSpPr>
            <a:spLocks noGrp="1"/>
          </p:cNvSpPr>
          <p:nvPr>
            <p:ph type="title"/>
          </p:nvPr>
        </p:nvSpPr>
        <p:spPr/>
        <p:txBody>
          <a:bodyPr anchor="ctr">
            <a:normAutofit/>
          </a:bodyPr>
          <a:lstStyle/>
          <a:p>
            <a:pPr algn="ctr"/>
            <a:r>
              <a:rPr lang="en-US" sz="3600" dirty="0"/>
              <a:t>Final Mitigating Factors</a:t>
            </a:r>
          </a:p>
        </p:txBody>
      </p:sp>
      <p:sp>
        <p:nvSpPr>
          <p:cNvPr id="3" name="Content Placeholder 2">
            <a:extLst>
              <a:ext uri="{FF2B5EF4-FFF2-40B4-BE49-F238E27FC236}">
                <a16:creationId xmlns:a16="http://schemas.microsoft.com/office/drawing/2014/main" id="{6E5CA39E-3D5F-E875-9A22-0CCD9CF0BE12}"/>
              </a:ext>
            </a:extLst>
          </p:cNvPr>
          <p:cNvSpPr>
            <a:spLocks noGrp="1"/>
          </p:cNvSpPr>
          <p:nvPr>
            <p:ph sz="half" idx="1"/>
          </p:nvPr>
        </p:nvSpPr>
        <p:spPr/>
        <p:txBody>
          <a:bodyPr anchor="t"/>
          <a:lstStyle/>
          <a:p>
            <a:endParaRPr lang="en-US" dirty="0"/>
          </a:p>
          <a:p>
            <a:pPr marL="0" indent="0" algn="ctr">
              <a:buNone/>
            </a:pPr>
            <a:r>
              <a:rPr lang="en-US" dirty="0"/>
              <a:t>Facts and circumstances	</a:t>
            </a:r>
          </a:p>
          <a:p>
            <a:pPr marL="0" indent="0" algn="ctr">
              <a:buNone/>
            </a:pPr>
            <a:endParaRPr lang="en-US" dirty="0"/>
          </a:p>
        </p:txBody>
      </p:sp>
      <p:sp>
        <p:nvSpPr>
          <p:cNvPr id="6" name="Content Placeholder 5">
            <a:extLst>
              <a:ext uri="{FF2B5EF4-FFF2-40B4-BE49-F238E27FC236}">
                <a16:creationId xmlns:a16="http://schemas.microsoft.com/office/drawing/2014/main" id="{A853F887-3970-06B3-3837-56272C75E2C5}"/>
              </a:ext>
            </a:extLst>
          </p:cNvPr>
          <p:cNvSpPr>
            <a:spLocks noGrp="1"/>
          </p:cNvSpPr>
          <p:nvPr>
            <p:ph sz="half" idx="2"/>
          </p:nvPr>
        </p:nvSpPr>
        <p:spPr/>
        <p:txBody>
          <a:bodyPr/>
          <a:lstStyle/>
          <a:p>
            <a:pPr marL="201168" lvl="1" indent="0">
              <a:buNone/>
            </a:pPr>
            <a:endParaRPr lang="en-US" dirty="0"/>
          </a:p>
          <a:p>
            <a:pPr marL="201168" lvl="1" indent="0" algn="ctr">
              <a:buNone/>
            </a:pPr>
            <a:r>
              <a:rPr lang="en-US" dirty="0"/>
              <a:t>Evidence of rehabilitation</a:t>
            </a:r>
          </a:p>
          <a:p>
            <a:pPr marL="201168" lvl="1" indent="0" algn="ctr">
              <a:buNone/>
            </a:pPr>
            <a:endParaRPr lang="en-US" dirty="0"/>
          </a:p>
        </p:txBody>
      </p:sp>
      <p:pic>
        <p:nvPicPr>
          <p:cNvPr id="7" name="Picture 6">
            <a:extLst>
              <a:ext uri="{FF2B5EF4-FFF2-40B4-BE49-F238E27FC236}">
                <a16:creationId xmlns:a16="http://schemas.microsoft.com/office/drawing/2014/main" id="{A6A2AB9C-0AD1-5FCA-3573-94DDB4FDBF5D}"/>
              </a:ext>
            </a:extLst>
          </p:cNvPr>
          <p:cNvPicPr>
            <a:picLocks noChangeAspect="1"/>
          </p:cNvPicPr>
          <p:nvPr/>
        </p:nvPicPr>
        <p:blipFill>
          <a:blip r:embed="rId3"/>
          <a:stretch>
            <a:fillRect/>
          </a:stretch>
        </p:blipFill>
        <p:spPr>
          <a:xfrm>
            <a:off x="6912504" y="2750692"/>
            <a:ext cx="4182218" cy="2956816"/>
          </a:xfrm>
          <a:prstGeom prst="rect">
            <a:avLst/>
          </a:prstGeom>
        </p:spPr>
      </p:pic>
      <p:pic>
        <p:nvPicPr>
          <p:cNvPr id="8" name="Picture 7">
            <a:extLst>
              <a:ext uri="{FF2B5EF4-FFF2-40B4-BE49-F238E27FC236}">
                <a16:creationId xmlns:a16="http://schemas.microsoft.com/office/drawing/2014/main" id="{E852A06A-68E1-C167-A001-1BFBEC8E5648}"/>
              </a:ext>
            </a:extLst>
          </p:cNvPr>
          <p:cNvPicPr>
            <a:picLocks noChangeAspect="1"/>
          </p:cNvPicPr>
          <p:nvPr/>
        </p:nvPicPr>
        <p:blipFill>
          <a:blip r:embed="rId4"/>
          <a:stretch>
            <a:fillRect/>
          </a:stretch>
        </p:blipFill>
        <p:spPr>
          <a:xfrm>
            <a:off x="1985008" y="2912548"/>
            <a:ext cx="3082292" cy="2794960"/>
          </a:xfrm>
          <a:prstGeom prst="rect">
            <a:avLst/>
          </a:prstGeom>
        </p:spPr>
      </p:pic>
    </p:spTree>
    <p:extLst>
      <p:ext uri="{BB962C8B-B14F-4D97-AF65-F5344CB8AC3E}">
        <p14:creationId xmlns:p14="http://schemas.microsoft.com/office/powerpoint/2010/main" val="3849490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A3BA-43D0-190E-5B49-1378CFA9BDE2}"/>
              </a:ext>
            </a:extLst>
          </p:cNvPr>
          <p:cNvSpPr>
            <a:spLocks noGrp="1"/>
          </p:cNvSpPr>
          <p:nvPr>
            <p:ph type="title"/>
          </p:nvPr>
        </p:nvSpPr>
        <p:spPr/>
        <p:txBody>
          <a:bodyPr anchor="ctr">
            <a:normAutofit/>
          </a:bodyPr>
          <a:lstStyle/>
          <a:p>
            <a:pPr algn="ctr"/>
            <a:r>
              <a:rPr lang="en-US" sz="3600" dirty="0"/>
              <a:t>Written Notice of Decision</a:t>
            </a:r>
          </a:p>
        </p:txBody>
      </p:sp>
      <p:sp>
        <p:nvSpPr>
          <p:cNvPr id="5" name="Content Placeholder 4">
            <a:extLst>
              <a:ext uri="{FF2B5EF4-FFF2-40B4-BE49-F238E27FC236}">
                <a16:creationId xmlns:a16="http://schemas.microsoft.com/office/drawing/2014/main" id="{C7ECB4D5-B17E-B5D4-FACF-D1E9AD15FD10}"/>
              </a:ext>
            </a:extLst>
          </p:cNvPr>
          <p:cNvSpPr>
            <a:spLocks noGrp="1"/>
          </p:cNvSpPr>
          <p:nvPr>
            <p:ph sz="half" idx="1"/>
          </p:nvPr>
        </p:nvSpPr>
        <p:spPr/>
        <p:txBody>
          <a:bodyPr>
            <a:normAutofit/>
          </a:bodyPr>
          <a:lstStyle/>
          <a:p>
            <a:pPr algn="ctr"/>
            <a:r>
              <a:rPr lang="en-US" u="sng" dirty="0"/>
              <a:t>PRELIMINARY DECISION</a:t>
            </a:r>
          </a:p>
          <a:p>
            <a:r>
              <a:rPr lang="en-US" dirty="0"/>
              <a:t>Notice must contain ALL of the following:</a:t>
            </a:r>
          </a:p>
          <a:p>
            <a:pPr lvl="1"/>
            <a:r>
              <a:rPr lang="en-US" sz="2000" dirty="0"/>
              <a:t>The disqualifying conviction </a:t>
            </a:r>
          </a:p>
          <a:p>
            <a:pPr lvl="1"/>
            <a:r>
              <a:rPr lang="en-US" sz="2000" b="1" dirty="0"/>
              <a:t>The employer’s reasoning for disqualification</a:t>
            </a:r>
          </a:p>
          <a:p>
            <a:pPr lvl="1"/>
            <a:r>
              <a:rPr lang="en-US" sz="2000" dirty="0"/>
              <a:t>A copy of the conviction report</a:t>
            </a:r>
          </a:p>
          <a:p>
            <a:pPr lvl="1"/>
            <a:r>
              <a:rPr lang="en-US" sz="2000" dirty="0"/>
              <a:t>Explanation of employee’s right to 5+ business days to respond with:</a:t>
            </a:r>
          </a:p>
          <a:p>
            <a:pPr lvl="2"/>
            <a:r>
              <a:rPr lang="en-US" sz="1600" dirty="0"/>
              <a:t>Evidence challenging accuracy of record</a:t>
            </a:r>
          </a:p>
          <a:p>
            <a:pPr marL="1471400" lvl="8" indent="0">
              <a:buNone/>
            </a:pPr>
            <a:r>
              <a:rPr lang="en-US" sz="1600" dirty="0"/>
              <a:t>	OR</a:t>
            </a:r>
          </a:p>
          <a:p>
            <a:pPr lvl="2"/>
            <a:r>
              <a:rPr lang="en-US" sz="1600" dirty="0"/>
              <a:t>Evidence of mitigation, e.g., rehabilitation</a:t>
            </a:r>
          </a:p>
        </p:txBody>
      </p:sp>
      <p:sp>
        <p:nvSpPr>
          <p:cNvPr id="3" name="Content Placeholder 2">
            <a:extLst>
              <a:ext uri="{FF2B5EF4-FFF2-40B4-BE49-F238E27FC236}">
                <a16:creationId xmlns:a16="http://schemas.microsoft.com/office/drawing/2014/main" id="{5BF5C827-C209-E40F-32B4-BAF0AD17E847}"/>
              </a:ext>
            </a:extLst>
          </p:cNvPr>
          <p:cNvSpPr>
            <a:spLocks noGrp="1"/>
          </p:cNvSpPr>
          <p:nvPr>
            <p:ph sz="half" idx="2"/>
          </p:nvPr>
        </p:nvSpPr>
        <p:spPr/>
        <p:txBody>
          <a:bodyPr>
            <a:normAutofit/>
          </a:bodyPr>
          <a:lstStyle/>
          <a:p>
            <a:pPr algn="ctr"/>
            <a:r>
              <a:rPr lang="en-US" u="sng" dirty="0"/>
              <a:t>FINAL DECISION</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Notice must contain ALL of the following:</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The disqualifying conviction </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The employer’s reasoning for disqualification</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lang="en-US" sz="2000" dirty="0">
                <a:solidFill>
                  <a:prstClr val="black">
                    <a:lumMod val="75000"/>
                    <a:lumOff val="25000"/>
                  </a:prstClr>
                </a:solidFill>
                <a:latin typeface="Cambria" panose="02040503050406030204"/>
              </a:rPr>
              <a:t>Procedure for challenging decision or requesting reconsideration</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lang="en-US" sz="2000" b="1" dirty="0">
                <a:solidFill>
                  <a:prstClr val="black">
                    <a:lumMod val="75000"/>
                    <a:lumOff val="25000"/>
                  </a:prstClr>
                </a:solidFill>
                <a:latin typeface="Cambria" panose="02040503050406030204"/>
              </a:rPr>
              <a:t>Employee’s rights to file a charge with the IDHR</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endParaRPr lang="en-US" sz="2000" b="1" dirty="0">
              <a:solidFill>
                <a:prstClr val="black">
                  <a:lumMod val="75000"/>
                  <a:lumOff val="25000"/>
                </a:prstClr>
              </a:solidFill>
              <a:latin typeface="Cambria" panose="02040503050406030204"/>
            </a:endParaRP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lang="en-US" sz="1600" b="1" dirty="0">
                <a:solidFill>
                  <a:prstClr val="black">
                    <a:lumMod val="75000"/>
                    <a:lumOff val="25000"/>
                  </a:prstClr>
                </a:solidFill>
                <a:latin typeface="Cambria" panose="02040503050406030204"/>
              </a:rPr>
              <a:t>NOTE: Notice requirements in bold are in addition to requirements under FCRA</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endParaRPr lang="en-US" b="1" dirty="0"/>
          </a:p>
        </p:txBody>
      </p:sp>
    </p:spTree>
    <p:extLst>
      <p:ext uri="{BB962C8B-B14F-4D97-AF65-F5344CB8AC3E}">
        <p14:creationId xmlns:p14="http://schemas.microsoft.com/office/powerpoint/2010/main" val="2691472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4C9B-1726-EFAC-68D8-549D562A0F90}"/>
              </a:ext>
            </a:extLst>
          </p:cNvPr>
          <p:cNvSpPr>
            <a:spLocks noGrp="1"/>
          </p:cNvSpPr>
          <p:nvPr>
            <p:ph type="title"/>
          </p:nvPr>
        </p:nvSpPr>
        <p:spPr/>
        <p:txBody>
          <a:bodyPr>
            <a:normAutofit/>
          </a:bodyPr>
          <a:lstStyle/>
          <a:p>
            <a:pPr algn="ctr"/>
            <a:r>
              <a:rPr lang="en-US" sz="4400" dirty="0"/>
              <a:t>Sexual Orientation and Gender Identity Discrimination</a:t>
            </a:r>
          </a:p>
        </p:txBody>
      </p:sp>
      <p:sp>
        <p:nvSpPr>
          <p:cNvPr id="3" name="Content Placeholder 2">
            <a:extLst>
              <a:ext uri="{FF2B5EF4-FFF2-40B4-BE49-F238E27FC236}">
                <a16:creationId xmlns:a16="http://schemas.microsoft.com/office/drawing/2014/main" id="{6B262803-D237-2E2F-AE3F-65E81FED7F0E}"/>
              </a:ext>
            </a:extLst>
          </p:cNvPr>
          <p:cNvSpPr>
            <a:spLocks noGrp="1"/>
          </p:cNvSpPr>
          <p:nvPr>
            <p:ph idx="1"/>
          </p:nvPr>
        </p:nvSpPr>
        <p:spPr/>
        <p:txBody>
          <a:bodyPr>
            <a:normAutofit lnSpcReduction="10000"/>
          </a:bodyPr>
          <a:lstStyle/>
          <a:p>
            <a:r>
              <a:rPr lang="en-US" dirty="0"/>
              <a:t>Title VII: discrimination against homosexual or transgender employees is barred by the prohibition against sex discrimination</a:t>
            </a:r>
          </a:p>
          <a:p>
            <a:pPr lvl="1"/>
            <a:r>
              <a:rPr lang="en-US" i="1" dirty="0"/>
              <a:t>Bostock v. Clayton County, Georgia, ___ U.S. ___ , 140 S. Ct. 1731 (2020)</a:t>
            </a:r>
          </a:p>
          <a:p>
            <a:r>
              <a:rPr lang="en-US" dirty="0"/>
              <a:t>Title IX: discrimination against transgender, nonbinary, and gender nonconforming students is considered a form of sex discrimination in violation of Title IX </a:t>
            </a:r>
          </a:p>
          <a:p>
            <a:pPr lvl="1"/>
            <a:r>
              <a:rPr lang="en-US" i="1" dirty="0"/>
              <a:t>Whitaker ex rel. Whitaker v. Kenosha Unified Sch. Dist. No. 1 Bd. Of Educ., 858 F.3d 1034, 1046-51 (7th Cir. 2017)</a:t>
            </a:r>
          </a:p>
          <a:p>
            <a:r>
              <a:rPr lang="en-US" dirty="0"/>
              <a:t>Illinois Human Rights Act: discrimination against employee based on gender identity is a  violation of the Human Rights Act</a:t>
            </a:r>
            <a:endParaRPr lang="en-US" sz="1500" dirty="0"/>
          </a:p>
          <a:p>
            <a:pPr lvl="1"/>
            <a:r>
              <a:rPr kumimoji="0" lang="it-IT" sz="1500" b="0" i="1" u="none" strike="noStrike" kern="1200" cap="none" spc="0" normalizeH="0" baseline="0" noProof="0" dirty="0">
                <a:ln>
                  <a:noFill/>
                </a:ln>
                <a:solidFill>
                  <a:prstClr val="black">
                    <a:lumMod val="75000"/>
                    <a:lumOff val="25000"/>
                  </a:prstClr>
                </a:solidFill>
                <a:effectLst/>
                <a:uLnTx/>
                <a:uFillTx/>
                <a:ea typeface="+mn-ea"/>
                <a:cs typeface="+mn-cs"/>
              </a:rPr>
              <a:t>Hobby Lobby Stores, Inc. v. Sommerville, No. 2-19-032, 2021 IL App (2d) 190362</a:t>
            </a:r>
            <a:r>
              <a:rPr kumimoji="0" lang="it-IT" sz="1500" i="1" u="none" strike="noStrike" kern="1200" cap="none" spc="0" normalizeH="0" baseline="0" noProof="0" dirty="0">
                <a:ln>
                  <a:noFill/>
                </a:ln>
                <a:solidFill>
                  <a:prstClr val="black">
                    <a:lumMod val="75000"/>
                    <a:lumOff val="25000"/>
                  </a:prstClr>
                </a:solidFill>
                <a:effectLst/>
                <a:uLnTx/>
                <a:uFillTx/>
                <a:ea typeface="+mn-ea"/>
                <a:cs typeface="+mn-cs"/>
              </a:rPr>
              <a:t>, </a:t>
            </a:r>
            <a:r>
              <a:rPr kumimoji="0" lang="en-US" sz="1500" i="0" u="none" strike="noStrike" kern="1200" cap="none" spc="0" normalizeH="0" baseline="0" noProof="0" dirty="0">
                <a:ln>
                  <a:noFill/>
                </a:ln>
                <a:solidFill>
                  <a:srgbClr val="000000"/>
                </a:solidFill>
                <a:effectLst/>
                <a:uLnTx/>
                <a:uFillTx/>
                <a:ea typeface="+mn-ea"/>
                <a:cs typeface="+mn-cs"/>
              </a:rPr>
              <a:t>¶ 26</a:t>
            </a:r>
          </a:p>
          <a:p>
            <a:pPr lvl="1"/>
            <a:r>
              <a:rPr lang="en-US" sz="1300" dirty="0">
                <a:solidFill>
                  <a:srgbClr val="000000"/>
                </a:solidFill>
                <a:effectLst/>
              </a:rPr>
              <a:t>the Act defines “sex” as “the status of being male or female.” The phrasing of this definition is broad: it does not draw distinctions based on genitalia, the sex marker used on a birth certificate, or genetic information. Moreover, it uses the word “status.” At law, a “status” is a state of being that may be subject to change. </a:t>
            </a:r>
            <a:br>
              <a:rPr lang="en-US" sz="1300" dirty="0">
                <a:solidFill>
                  <a:srgbClr val="000000"/>
                </a:solidFill>
                <a:effectLst/>
              </a:rPr>
            </a:br>
            <a:endParaRPr lang="en-US" sz="1300" dirty="0">
              <a:solidFill>
                <a:srgbClr val="000000"/>
              </a:solidFill>
              <a:effectLst/>
            </a:endParaRPr>
          </a:p>
        </p:txBody>
      </p:sp>
    </p:spTree>
    <p:extLst>
      <p:ext uri="{BB962C8B-B14F-4D97-AF65-F5344CB8AC3E}">
        <p14:creationId xmlns:p14="http://schemas.microsoft.com/office/powerpoint/2010/main" val="3477584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C643D-F0D2-ED90-DE01-7ED6C6262551}"/>
              </a:ext>
            </a:extLst>
          </p:cNvPr>
          <p:cNvSpPr>
            <a:spLocks noGrp="1"/>
          </p:cNvSpPr>
          <p:nvPr>
            <p:ph type="title"/>
          </p:nvPr>
        </p:nvSpPr>
        <p:spPr/>
        <p:txBody>
          <a:bodyPr>
            <a:normAutofit/>
          </a:bodyPr>
          <a:lstStyle/>
          <a:p>
            <a:pPr algn="ctr"/>
            <a:r>
              <a:rPr lang="en-US" sz="4400" dirty="0"/>
              <a:t>Adverse Impact of Software, Algorithms, and Artificial Intelligence</a:t>
            </a:r>
          </a:p>
        </p:txBody>
      </p:sp>
      <p:sp>
        <p:nvSpPr>
          <p:cNvPr id="3" name="Content Placeholder 2">
            <a:extLst>
              <a:ext uri="{FF2B5EF4-FFF2-40B4-BE49-F238E27FC236}">
                <a16:creationId xmlns:a16="http://schemas.microsoft.com/office/drawing/2014/main" id="{754B6F94-C2AB-85EC-277F-503BBDD9FBFF}"/>
              </a:ext>
            </a:extLst>
          </p:cNvPr>
          <p:cNvSpPr>
            <a:spLocks noGrp="1"/>
          </p:cNvSpPr>
          <p:nvPr>
            <p:ph idx="1"/>
          </p:nvPr>
        </p:nvSpPr>
        <p:spPr/>
        <p:txBody>
          <a:bodyPr/>
          <a:lstStyle/>
          <a:p>
            <a:r>
              <a:rPr lang="en-US" b="1" dirty="0"/>
              <a:t>May 18, 2023</a:t>
            </a:r>
          </a:p>
          <a:p>
            <a:r>
              <a:rPr lang="en-US" dirty="0"/>
              <a:t>EEOC released Technical Assistance document on Artificial Intelligence and Title VII</a:t>
            </a:r>
          </a:p>
          <a:p>
            <a:r>
              <a:rPr lang="en-US" dirty="0"/>
              <a:t>“As employers increasingly turn to AI and other automated systems, they must ensure that the use of these technologies aligns with the civil rights laws and our national values of fairness, justice and equality.”</a:t>
            </a:r>
          </a:p>
          <a:p>
            <a:r>
              <a:rPr lang="en-US" dirty="0"/>
              <a:t>Title VII prohibits employers from using neutral tests or selection procedures that have the effect of disproportionately excluding persons based on race, color, religion, sex, or national origin, if the tests or selection procedures are not “job related for the position in question and consistent with business necessity.”</a:t>
            </a:r>
          </a:p>
          <a:p>
            <a:r>
              <a:rPr lang="en-US" dirty="0"/>
              <a:t>This is called “disparate impact” or “adverse impact” discrimination.</a:t>
            </a:r>
          </a:p>
        </p:txBody>
      </p:sp>
    </p:spTree>
    <p:extLst>
      <p:ext uri="{BB962C8B-B14F-4D97-AF65-F5344CB8AC3E}">
        <p14:creationId xmlns:p14="http://schemas.microsoft.com/office/powerpoint/2010/main" val="3319408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4CD-2213-3BBC-D34B-BAD3BBCF9DDD}"/>
              </a:ext>
            </a:extLst>
          </p:cNvPr>
          <p:cNvSpPr>
            <a:spLocks noGrp="1"/>
          </p:cNvSpPr>
          <p:nvPr>
            <p:ph type="title"/>
          </p:nvPr>
        </p:nvSpPr>
        <p:spPr/>
        <p:txBody>
          <a:bodyPr>
            <a:normAutofit/>
          </a:bodyPr>
          <a:lstStyle/>
          <a:p>
            <a:pPr algn="ctr"/>
            <a:r>
              <a:rPr lang="en-US" sz="4400" dirty="0"/>
              <a:t>Selection Rate and 4/5 Rule</a:t>
            </a:r>
            <a:br>
              <a:rPr lang="en-US" sz="4400" dirty="0"/>
            </a:br>
            <a:endParaRPr lang="en-US" sz="4400" dirty="0"/>
          </a:p>
        </p:txBody>
      </p:sp>
      <p:sp>
        <p:nvSpPr>
          <p:cNvPr id="4" name="Content Placeholder 3">
            <a:extLst>
              <a:ext uri="{FF2B5EF4-FFF2-40B4-BE49-F238E27FC236}">
                <a16:creationId xmlns:a16="http://schemas.microsoft.com/office/drawing/2014/main" id="{B9C9772F-E6DA-7CB7-5536-D883EE813BA0}"/>
              </a:ext>
            </a:extLst>
          </p:cNvPr>
          <p:cNvSpPr>
            <a:spLocks noGrp="1"/>
          </p:cNvSpPr>
          <p:nvPr>
            <p:ph sz="half" idx="1"/>
          </p:nvPr>
        </p:nvSpPr>
        <p:spPr>
          <a:xfrm>
            <a:off x="1158240" y="1845735"/>
            <a:ext cx="4937760" cy="4023360"/>
          </a:xfrm>
        </p:spPr>
        <p:txBody>
          <a:bodyPr/>
          <a:lstStyle/>
          <a:p>
            <a:pPr algn="ctr"/>
            <a:r>
              <a:rPr lang="en-US" u="sng" dirty="0"/>
              <a:t>Selection Rate</a:t>
            </a:r>
          </a:p>
          <a:p>
            <a:r>
              <a:rPr lang="en-US" dirty="0"/>
              <a:t>Example: 80 White individuals and 40 Black individuals take a personality test that is scored using an algorithm as part of a job application. 48 of the White applicants and 12 of the Black applicants advance to the next round of the selection process. </a:t>
            </a:r>
          </a:p>
          <a:p>
            <a:r>
              <a:rPr lang="en-US" dirty="0"/>
              <a:t>The selection rate for Whites is 48/80 (equivalent to 60%), and the selection rate for Blacks is 12/40 (equivalent to 30%). </a:t>
            </a:r>
          </a:p>
        </p:txBody>
      </p:sp>
      <p:sp>
        <p:nvSpPr>
          <p:cNvPr id="5" name="Content Placeholder 4">
            <a:extLst>
              <a:ext uri="{FF2B5EF4-FFF2-40B4-BE49-F238E27FC236}">
                <a16:creationId xmlns:a16="http://schemas.microsoft.com/office/drawing/2014/main" id="{5239B76B-28EA-E1C3-7D5F-BEF3BA64B89C}"/>
              </a:ext>
            </a:extLst>
          </p:cNvPr>
          <p:cNvSpPr>
            <a:spLocks noGrp="1"/>
          </p:cNvSpPr>
          <p:nvPr>
            <p:ph sz="half" idx="2"/>
          </p:nvPr>
        </p:nvSpPr>
        <p:spPr/>
        <p:txBody>
          <a:bodyPr/>
          <a:lstStyle/>
          <a:p>
            <a:pPr algn="ctr"/>
            <a:r>
              <a:rPr lang="en-US" u="sng" dirty="0"/>
              <a:t>Four-fifths Rule</a:t>
            </a:r>
          </a:p>
          <a:p>
            <a:r>
              <a:rPr lang="en-US" dirty="0"/>
              <a:t>The four-fifths rule is a general rule of thumb for determining whether the selection rate for one group is “substantially” different (&lt; 80%) than the selection rate of another group. </a:t>
            </a:r>
          </a:p>
          <a:p>
            <a:r>
              <a:rPr lang="en-US" dirty="0"/>
              <a:t>May be used to draw an </a:t>
            </a:r>
            <a:r>
              <a:rPr lang="en-US" b="1" dirty="0"/>
              <a:t>initial inference </a:t>
            </a:r>
            <a:r>
              <a:rPr lang="en-US" dirty="0"/>
              <a:t>that the selection rates for two groups </a:t>
            </a:r>
            <a:r>
              <a:rPr lang="en-US" b="1" dirty="0"/>
              <a:t>may</a:t>
            </a:r>
            <a:r>
              <a:rPr lang="en-US" dirty="0"/>
              <a:t> be substantially different, and to prompt employers to acquire additional information</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Q: Is the selection rate substantially different?</a:t>
            </a:r>
          </a:p>
          <a:p>
            <a:endParaRPr lang="en-US" dirty="0"/>
          </a:p>
        </p:txBody>
      </p:sp>
    </p:spTree>
    <p:extLst>
      <p:ext uri="{BB962C8B-B14F-4D97-AF65-F5344CB8AC3E}">
        <p14:creationId xmlns:p14="http://schemas.microsoft.com/office/powerpoint/2010/main" val="848213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8D79-D460-0667-B50B-0966B2826754}"/>
              </a:ext>
            </a:extLst>
          </p:cNvPr>
          <p:cNvSpPr>
            <a:spLocks noGrp="1"/>
          </p:cNvSpPr>
          <p:nvPr>
            <p:ph type="title"/>
          </p:nvPr>
        </p:nvSpPr>
        <p:spPr/>
        <p:txBody>
          <a:bodyPr anchor="ctr">
            <a:normAutofit/>
          </a:bodyPr>
          <a:lstStyle/>
          <a:p>
            <a:pPr algn="ctr"/>
            <a:r>
              <a:rPr lang="en-US" sz="3600" dirty="0"/>
              <a:t>Artificial Intelligence Video Interview Act</a:t>
            </a:r>
          </a:p>
        </p:txBody>
      </p:sp>
      <p:sp>
        <p:nvSpPr>
          <p:cNvPr id="3" name="Content Placeholder 2">
            <a:extLst>
              <a:ext uri="{FF2B5EF4-FFF2-40B4-BE49-F238E27FC236}">
                <a16:creationId xmlns:a16="http://schemas.microsoft.com/office/drawing/2014/main" id="{9405AA66-49FE-172C-5D8E-0C5C8890FA60}"/>
              </a:ext>
            </a:extLst>
          </p:cNvPr>
          <p:cNvSpPr>
            <a:spLocks noGrp="1"/>
          </p:cNvSpPr>
          <p:nvPr>
            <p:ph sz="half" idx="1"/>
          </p:nvPr>
        </p:nvSpPr>
        <p:spPr/>
        <p:txBody>
          <a:bodyPr>
            <a:normAutofit fontScale="92500" lnSpcReduction="10000"/>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2022 </a:t>
            </a:r>
          </a:p>
          <a:p>
            <a:endParaRPr lang="en-US" dirty="0"/>
          </a:p>
          <a:p>
            <a:r>
              <a:rPr lang="en-US" dirty="0"/>
              <a:t>Public Act 102-47 amended 820 ILCS 42/20(a)</a:t>
            </a:r>
          </a:p>
          <a:p>
            <a:r>
              <a:rPr lang="en-US" dirty="0"/>
              <a:t>Employers who rely on AI to screen video interviews to select candidates for in-person interviews must collect the following demographic data:</a:t>
            </a:r>
          </a:p>
          <a:p>
            <a:pPr lvl="1"/>
            <a:r>
              <a:rPr lang="en-US" dirty="0"/>
              <a:t>the </a:t>
            </a:r>
            <a:r>
              <a:rPr lang="en-US" b="1" dirty="0"/>
              <a:t>race and ethnicity </a:t>
            </a:r>
            <a:r>
              <a:rPr lang="en-US" dirty="0"/>
              <a:t>of applicants who are offered an in-person interview </a:t>
            </a:r>
          </a:p>
          <a:p>
            <a:pPr lvl="1"/>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the </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race and ethnicity </a:t>
            </a: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of applicants who are not offered an in-person interview</a:t>
            </a:r>
          </a:p>
          <a:p>
            <a:pPr lvl="1"/>
            <a:r>
              <a:rPr lang="en-US" dirty="0"/>
              <a:t>the </a:t>
            </a:r>
            <a:r>
              <a:rPr lang="en-US" b="1" dirty="0"/>
              <a:t>race and ethnicity </a:t>
            </a:r>
            <a:r>
              <a:rPr lang="en-US" dirty="0"/>
              <a:t>of applicants who are hired</a:t>
            </a:r>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86731" y="2082018"/>
            <a:ext cx="4517593" cy="300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345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2D34-EF73-144C-4C13-6493D249C923}"/>
              </a:ext>
            </a:extLst>
          </p:cNvPr>
          <p:cNvSpPr>
            <a:spLocks noGrp="1"/>
          </p:cNvSpPr>
          <p:nvPr>
            <p:ph type="title"/>
          </p:nvPr>
        </p:nvSpPr>
        <p:spPr/>
        <p:txBody>
          <a:bodyPr anchor="ctr">
            <a:normAutofit/>
          </a:bodyPr>
          <a:lstStyle/>
          <a:p>
            <a:pPr algn="ctr"/>
            <a:r>
              <a:rPr lang="en-US" sz="3600" dirty="0"/>
              <a:t>Victims’ Economic Security and Safety Act</a:t>
            </a:r>
          </a:p>
        </p:txBody>
      </p:sp>
      <p:sp>
        <p:nvSpPr>
          <p:cNvPr id="3" name="Content Placeholder 2">
            <a:extLst>
              <a:ext uri="{FF2B5EF4-FFF2-40B4-BE49-F238E27FC236}">
                <a16:creationId xmlns:a16="http://schemas.microsoft.com/office/drawing/2014/main" id="{89FAB318-47C3-EAA8-79BE-8CD118EABA4E}"/>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Effective January 1, 2022</a:t>
            </a:r>
          </a:p>
          <a:p>
            <a:endParaRPr lang="en-US" dirty="0"/>
          </a:p>
          <a:p>
            <a:r>
              <a:rPr lang="en-US" dirty="0"/>
              <a:t>Expanded eligibility for leave to include “any other crime of violence” </a:t>
            </a:r>
          </a:p>
          <a:p>
            <a:r>
              <a:rPr lang="en-US" dirty="0"/>
              <a:t>Expanded definition of “family or household member” </a:t>
            </a:r>
          </a:p>
          <a:p>
            <a:r>
              <a:rPr lang="en-US" dirty="0"/>
              <a:t>Employee may choose which certification document to provide</a:t>
            </a:r>
          </a:p>
          <a:p>
            <a:r>
              <a:rPr lang="en-US" dirty="0"/>
              <a:t>Protects individuals “perceived to be” a victim </a:t>
            </a:r>
          </a:p>
          <a:p>
            <a:r>
              <a:rPr lang="en-US" dirty="0"/>
              <a:t>Added a confidentiality provision </a:t>
            </a:r>
          </a:p>
          <a:p>
            <a:endParaRPr lang="en-US" dirty="0"/>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820 ILCS 180/1 et seq.</a:t>
            </a:r>
          </a:p>
          <a:p>
            <a:endParaRPr lang="en-US" dirty="0"/>
          </a:p>
        </p:txBody>
      </p:sp>
    </p:spTree>
    <p:extLst>
      <p:ext uri="{BB962C8B-B14F-4D97-AF65-F5344CB8AC3E}">
        <p14:creationId xmlns:p14="http://schemas.microsoft.com/office/powerpoint/2010/main" val="3231369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9DE9-BE1E-32F3-2DED-377A99C3415B}"/>
              </a:ext>
            </a:extLst>
          </p:cNvPr>
          <p:cNvSpPr>
            <a:spLocks noGrp="1"/>
          </p:cNvSpPr>
          <p:nvPr>
            <p:ph type="title"/>
          </p:nvPr>
        </p:nvSpPr>
        <p:spPr/>
        <p:txBody>
          <a:bodyPr/>
          <a:lstStyle/>
          <a:p>
            <a:pPr algn="ctr"/>
            <a:r>
              <a:rPr lang="en-US" sz="4400" dirty="0"/>
              <a:t>VESSA Leave</a:t>
            </a:r>
            <a:br>
              <a:rPr lang="en-US" dirty="0"/>
            </a:br>
            <a:endParaRPr lang="en-US" dirty="0"/>
          </a:p>
        </p:txBody>
      </p:sp>
      <p:sp>
        <p:nvSpPr>
          <p:cNvPr id="4" name="Content Placeholder 3">
            <a:extLst>
              <a:ext uri="{FF2B5EF4-FFF2-40B4-BE49-F238E27FC236}">
                <a16:creationId xmlns:a16="http://schemas.microsoft.com/office/drawing/2014/main" id="{B211A0C9-609F-2672-96E4-14825D3DD608}"/>
              </a:ext>
            </a:extLst>
          </p:cNvPr>
          <p:cNvSpPr>
            <a:spLocks noGrp="1"/>
          </p:cNvSpPr>
          <p:nvPr>
            <p:ph sz="half" idx="1"/>
          </p:nvPr>
        </p:nvSpPr>
        <p:spPr/>
        <p:txBody>
          <a:bodyPr/>
          <a:lstStyle/>
          <a:p>
            <a:endParaRPr lang="en-US" dirty="0"/>
          </a:p>
          <a:p>
            <a:r>
              <a:rPr lang="en-US" dirty="0"/>
              <a:t>Length of leave depends on size of employer</a:t>
            </a:r>
          </a:p>
          <a:p>
            <a:endParaRPr lang="en-US" dirty="0"/>
          </a:p>
          <a:p>
            <a:pPr marL="228600" marR="0">
              <a:lnSpc>
                <a:spcPct val="115000"/>
              </a:lnSpc>
              <a:spcBef>
                <a:spcPts val="0"/>
              </a:spcBef>
              <a:spcAft>
                <a:spcPts val="0"/>
              </a:spcAft>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12 weeks:  50 or more employees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8 weeks:  15-49 employees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1000"/>
              </a:spcAft>
            </a:pPr>
            <a:r>
              <a:rPr lang="en-US" sz="2000" dirty="0">
                <a:effectLst/>
                <a:latin typeface="Book Antiqua" panose="02040602050305030304" pitchFamily="18" charset="0"/>
                <a:ea typeface="Calibri" panose="020F0502020204030204" pitchFamily="34" charset="0"/>
                <a:cs typeface="Times New Roman" panose="02020603050405020304" pitchFamily="18" charset="0"/>
              </a:rPr>
              <a:t>4 weeks:  1-14 employees  </a:t>
            </a:r>
          </a:p>
          <a:p>
            <a:pPr marL="228600" marR="0">
              <a:lnSpc>
                <a:spcPct val="115000"/>
              </a:lnSpc>
              <a:spcBef>
                <a:spcPts val="0"/>
              </a:spcBef>
              <a:spcAft>
                <a:spcPts val="1000"/>
              </a:spcAft>
            </a:pPr>
            <a:endParaRPr lang="en-US" dirty="0">
              <a:latin typeface="Book Antiqua" panose="02040602050305030304" pitchFamily="18" charset="0"/>
              <a:ea typeface="Calibri" panose="020F0502020204030204" pitchFamily="34" charset="0"/>
              <a:cs typeface="Times New Roman" panose="02020603050405020304" pitchFamily="18" charset="0"/>
            </a:endParaRPr>
          </a:p>
          <a:p>
            <a:pPr marL="137160" marR="0" indent="0">
              <a:lnSpc>
                <a:spcPct val="115000"/>
              </a:lnSpc>
              <a:spcBef>
                <a:spcPts val="0"/>
              </a:spcBef>
              <a:spcAft>
                <a:spcPts val="1000"/>
              </a:spcAft>
              <a:buNone/>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Restoration to same or equivalent position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Content Placeholder 5">
            <a:extLst>
              <a:ext uri="{FF2B5EF4-FFF2-40B4-BE49-F238E27FC236}">
                <a16:creationId xmlns:a16="http://schemas.microsoft.com/office/drawing/2014/main" id="{76851656-CFFA-063F-F02E-CE96C548D697}"/>
              </a:ext>
            </a:extLst>
          </p:cNvPr>
          <p:cNvPicPr>
            <a:picLocks noGrp="1" noChangeAspect="1"/>
          </p:cNvPicPr>
          <p:nvPr>
            <p:ph sz="half" idx="2"/>
          </p:nvPr>
        </p:nvPicPr>
        <p:blipFill>
          <a:blip r:embed="rId2"/>
          <a:stretch>
            <a:fillRect/>
          </a:stretch>
        </p:blipFill>
        <p:spPr>
          <a:xfrm>
            <a:off x="6402093" y="2185854"/>
            <a:ext cx="4692629" cy="3122731"/>
          </a:xfrm>
          <a:prstGeom prst="rect">
            <a:avLst/>
          </a:prstGeom>
        </p:spPr>
      </p:pic>
    </p:spTree>
    <p:extLst>
      <p:ext uri="{BB962C8B-B14F-4D97-AF65-F5344CB8AC3E}">
        <p14:creationId xmlns:p14="http://schemas.microsoft.com/office/powerpoint/2010/main" val="56094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6A86-A902-99B2-D297-8E16BDEE1348}"/>
              </a:ext>
            </a:extLst>
          </p:cNvPr>
          <p:cNvSpPr>
            <a:spLocks noGrp="1"/>
          </p:cNvSpPr>
          <p:nvPr>
            <p:ph type="title"/>
          </p:nvPr>
        </p:nvSpPr>
        <p:spPr/>
        <p:txBody>
          <a:bodyPr/>
          <a:lstStyle/>
          <a:p>
            <a:pPr algn="ctr"/>
            <a:r>
              <a:rPr kumimoji="0" lang="en-US" sz="4400" b="0" i="0" u="none" strike="noStrike" kern="1200" cap="none" spc="-50" normalizeH="0" baseline="0" noProof="0" dirty="0">
                <a:ln>
                  <a:noFill/>
                </a:ln>
                <a:solidFill>
                  <a:prstClr val="black">
                    <a:lumMod val="75000"/>
                    <a:lumOff val="25000"/>
                  </a:prstClr>
                </a:solidFill>
                <a:effectLst/>
                <a:uLnTx/>
                <a:uFillTx/>
                <a:latin typeface="Cambria" panose="02040503050406030204"/>
                <a:ea typeface="+mj-ea"/>
                <a:cs typeface="+mj-cs"/>
              </a:rPr>
              <a:t>PLAW Leave Essentials</a:t>
            </a:r>
            <a:br>
              <a:rPr kumimoji="0" lang="en-US" sz="4400" b="0" i="0" u="none" strike="noStrike" kern="1200" cap="none" spc="-50" normalizeH="0" baseline="0" noProof="0" dirty="0">
                <a:ln>
                  <a:noFill/>
                </a:ln>
                <a:solidFill>
                  <a:prstClr val="black">
                    <a:lumMod val="75000"/>
                    <a:lumOff val="25000"/>
                  </a:prstClr>
                </a:solidFill>
                <a:effectLst/>
                <a:uLnTx/>
                <a:uFillTx/>
                <a:latin typeface="Cambria" panose="02040503050406030204"/>
                <a:ea typeface="+mj-ea"/>
                <a:cs typeface="+mj-cs"/>
              </a:rPr>
            </a:br>
            <a:endParaRPr lang="en-US" dirty="0"/>
          </a:p>
        </p:txBody>
      </p:sp>
      <p:sp>
        <p:nvSpPr>
          <p:cNvPr id="3" name="Content Placeholder 2">
            <a:extLst>
              <a:ext uri="{FF2B5EF4-FFF2-40B4-BE49-F238E27FC236}">
                <a16:creationId xmlns:a16="http://schemas.microsoft.com/office/drawing/2014/main" id="{9257380C-3D59-0B10-7E1C-4857AD3674A8}"/>
              </a:ext>
            </a:extLst>
          </p:cNvPr>
          <p:cNvSpPr>
            <a:spLocks noGrp="1"/>
          </p:cNvSpPr>
          <p:nvPr>
            <p:ph idx="1"/>
          </p:nvPr>
        </p:nvSpPr>
        <p:spPr/>
        <p:txBody>
          <a:bodyPr/>
          <a:lstStyle/>
          <a:p>
            <a:pPr marL="0" indent="0" algn="ctr">
              <a:buNone/>
            </a:pPr>
            <a:r>
              <a:rPr lang="en-US" b="1" dirty="0"/>
              <a:t>“[T]he provisions of this Act shall be liberally construed in favor of providing workers with the greatest amount of paid time off from work and employment security.”</a:t>
            </a:r>
          </a:p>
          <a:p>
            <a:pPr marL="457200" indent="-457200">
              <a:buFont typeface="+mj-lt"/>
              <a:buAutoNum type="arabicParenR"/>
            </a:pPr>
            <a:r>
              <a:rPr lang="en-US" dirty="0"/>
              <a:t>PLAW leave can be used for any purpose</a:t>
            </a:r>
          </a:p>
          <a:p>
            <a:pPr marL="457200" indent="-457200">
              <a:buFont typeface="+mj-lt"/>
              <a:buAutoNum type="arabicParenR"/>
            </a:pPr>
            <a:r>
              <a:rPr lang="en-US" dirty="0"/>
              <a:t>Employees are NOT required to provide a reason for the leave</a:t>
            </a:r>
          </a:p>
          <a:p>
            <a:pPr marL="457200" indent="-457200">
              <a:buFont typeface="+mj-lt"/>
              <a:buAutoNum type="arabicParenR"/>
            </a:pPr>
            <a:r>
              <a:rPr lang="en-US" dirty="0"/>
              <a:t>Employees CANNOT be required to find a replacement before taking leave</a:t>
            </a:r>
          </a:p>
          <a:p>
            <a:pPr marL="457200" indent="-457200">
              <a:buFont typeface="+mj-lt"/>
              <a:buAutoNum type="arabicParenR"/>
            </a:pPr>
            <a:r>
              <a:rPr lang="en-US" dirty="0"/>
              <a:t>Employees may NOT be required to provide documentation in support of leave</a:t>
            </a:r>
          </a:p>
          <a:p>
            <a:pPr marL="457200" indent="-457200">
              <a:buFont typeface="+mj-lt"/>
              <a:buAutoNum type="arabicParenR"/>
            </a:pPr>
            <a:r>
              <a:rPr lang="en-US" dirty="0"/>
              <a:t>Employees MAY use PLAW leave before taking other leave offered by employer or State</a:t>
            </a:r>
          </a:p>
          <a:p>
            <a:pPr marL="457200" indent="-457200">
              <a:buFont typeface="+mj-lt"/>
              <a:buAutoNum type="arabicParenR"/>
            </a:pPr>
            <a:r>
              <a:rPr lang="en-US" dirty="0"/>
              <a:t>Minimum increment of PLAW leave cannot exceed 2 hours per day</a:t>
            </a:r>
          </a:p>
          <a:p>
            <a:pPr marL="457200" indent="-457200">
              <a:buFont typeface="+mj-lt"/>
              <a:buAutoNum type="arabicParenR"/>
            </a:pPr>
            <a:r>
              <a:rPr lang="en-US" dirty="0"/>
              <a:t>Unused PLAW leave reinstated if separated employee rehired within 12 months</a:t>
            </a:r>
          </a:p>
        </p:txBody>
      </p:sp>
    </p:spTree>
    <p:extLst>
      <p:ext uri="{BB962C8B-B14F-4D97-AF65-F5344CB8AC3E}">
        <p14:creationId xmlns:p14="http://schemas.microsoft.com/office/powerpoint/2010/main" val="1126826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DDBF-F5EA-922F-41AF-1DFB1EA4075C}"/>
              </a:ext>
            </a:extLst>
          </p:cNvPr>
          <p:cNvSpPr>
            <a:spLocks noGrp="1"/>
          </p:cNvSpPr>
          <p:nvPr>
            <p:ph type="title"/>
          </p:nvPr>
        </p:nvSpPr>
        <p:spPr/>
        <p:txBody>
          <a:bodyPr/>
          <a:lstStyle/>
          <a:p>
            <a:pPr algn="ctr"/>
            <a:r>
              <a:rPr lang="en-US" sz="4400" dirty="0"/>
              <a:t>On the Horizon…</a:t>
            </a:r>
            <a:br>
              <a:rPr lang="en-US" dirty="0"/>
            </a:br>
            <a:endParaRPr lang="en-US" dirty="0"/>
          </a:p>
        </p:txBody>
      </p:sp>
      <p:sp>
        <p:nvSpPr>
          <p:cNvPr id="3" name="Content Placeholder 2">
            <a:extLst>
              <a:ext uri="{FF2B5EF4-FFF2-40B4-BE49-F238E27FC236}">
                <a16:creationId xmlns:a16="http://schemas.microsoft.com/office/drawing/2014/main" id="{C2E317BF-A275-C5FD-8B9A-BF41D0F1285A}"/>
              </a:ext>
            </a:extLst>
          </p:cNvPr>
          <p:cNvSpPr>
            <a:spLocks noGrp="1"/>
          </p:cNvSpPr>
          <p:nvPr>
            <p:ph sz="half" idx="1"/>
          </p:nvPr>
        </p:nvSpPr>
        <p:spPr>
          <a:xfrm>
            <a:off x="1097280" y="1823937"/>
            <a:ext cx="4937760" cy="4023360"/>
          </a:xfrm>
        </p:spPr>
        <p:txBody>
          <a:bodyPr>
            <a:normAutofit fontScale="92500" lnSpcReduction="20000"/>
          </a:bodyPr>
          <a:lstStyle/>
          <a:p>
            <a:pPr algn="ctr"/>
            <a:r>
              <a:rPr lang="en-US" b="1" dirty="0"/>
              <a:t>FLSA Salary Thresholds</a:t>
            </a:r>
          </a:p>
          <a:p>
            <a:r>
              <a:rPr lang="en-US" dirty="0"/>
              <a:t>1990-2020 </a:t>
            </a:r>
          </a:p>
          <a:p>
            <a:pPr lvl="1"/>
            <a:r>
              <a:rPr lang="en-US" dirty="0"/>
              <a:t>$455/week</a:t>
            </a:r>
          </a:p>
          <a:p>
            <a:pPr lvl="1"/>
            <a:r>
              <a:rPr lang="en-US" dirty="0"/>
              <a:t>$23,660/year</a:t>
            </a:r>
          </a:p>
          <a:p>
            <a:r>
              <a:rPr lang="en-US" dirty="0"/>
              <a:t>Obama Proposal</a:t>
            </a:r>
          </a:p>
          <a:p>
            <a:pPr lvl="1"/>
            <a:r>
              <a:rPr lang="en-US" dirty="0"/>
              <a:t>$913/week</a:t>
            </a:r>
          </a:p>
          <a:p>
            <a:pPr lvl="1"/>
            <a:r>
              <a:rPr lang="en-US" dirty="0"/>
              <a:t>$47,476/year</a:t>
            </a:r>
          </a:p>
          <a:p>
            <a:r>
              <a:rPr lang="en-US" dirty="0"/>
              <a:t>Trump/Current</a:t>
            </a:r>
          </a:p>
          <a:p>
            <a:pPr lvl="1"/>
            <a:r>
              <a:rPr lang="en-US" dirty="0"/>
              <a:t>$684/week</a:t>
            </a:r>
          </a:p>
          <a:p>
            <a:pPr lvl="1"/>
            <a:r>
              <a:rPr lang="en-US" dirty="0"/>
              <a:t>$35,568/year</a:t>
            </a:r>
          </a:p>
          <a:p>
            <a:r>
              <a:rPr lang="en-US" dirty="0"/>
              <a:t>Biden Proposal</a:t>
            </a:r>
          </a:p>
          <a:p>
            <a:pPr lvl="1"/>
            <a:r>
              <a:rPr lang="en-US" dirty="0"/>
              <a:t>$900-$1000/week</a:t>
            </a:r>
          </a:p>
          <a:p>
            <a:pPr lvl="1"/>
            <a:r>
              <a:rPr lang="en-US" dirty="0"/>
              <a:t>$46,800-$52,000/year</a:t>
            </a:r>
          </a:p>
        </p:txBody>
      </p:sp>
      <p:pic>
        <p:nvPicPr>
          <p:cNvPr id="7" name="Content Placeholder 6">
            <a:extLst>
              <a:ext uri="{FF2B5EF4-FFF2-40B4-BE49-F238E27FC236}">
                <a16:creationId xmlns:a16="http://schemas.microsoft.com/office/drawing/2014/main" id="{2E8FE11F-6CC4-7C45-F187-0007582FAC93}"/>
              </a:ext>
            </a:extLst>
          </p:cNvPr>
          <p:cNvPicPr>
            <a:picLocks noGrp="1" noChangeAspect="1"/>
          </p:cNvPicPr>
          <p:nvPr>
            <p:ph sz="half" idx="2"/>
          </p:nvPr>
        </p:nvPicPr>
        <p:blipFill>
          <a:blip r:embed="rId2"/>
          <a:stretch>
            <a:fillRect/>
          </a:stretch>
        </p:blipFill>
        <p:spPr>
          <a:xfrm>
            <a:off x="6096000" y="2296953"/>
            <a:ext cx="5128882" cy="3077329"/>
          </a:xfrm>
          <a:prstGeom prst="rect">
            <a:avLst/>
          </a:prstGeom>
        </p:spPr>
      </p:pic>
    </p:spTree>
    <p:extLst>
      <p:ext uri="{BB962C8B-B14F-4D97-AF65-F5344CB8AC3E}">
        <p14:creationId xmlns:p14="http://schemas.microsoft.com/office/powerpoint/2010/main" val="3956365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E847-2DD0-3002-E441-7AFBB17AB363}"/>
              </a:ext>
            </a:extLst>
          </p:cNvPr>
          <p:cNvSpPr>
            <a:spLocks noGrp="1"/>
          </p:cNvSpPr>
          <p:nvPr>
            <p:ph type="title"/>
          </p:nvPr>
        </p:nvSpPr>
        <p:spPr/>
        <p:txBody>
          <a:bodyPr>
            <a:normAutofit/>
          </a:bodyPr>
          <a:lstStyle/>
          <a:p>
            <a:pPr algn="ctr"/>
            <a:r>
              <a:rPr lang="en-US" sz="4400" dirty="0"/>
              <a:t>Independent Contractor or Employee</a:t>
            </a:r>
            <a:br>
              <a:rPr lang="en-US" sz="4400" dirty="0"/>
            </a:br>
            <a:endParaRPr lang="en-US" sz="4400" dirty="0"/>
          </a:p>
        </p:txBody>
      </p:sp>
      <p:sp>
        <p:nvSpPr>
          <p:cNvPr id="3" name="Content Placeholder 2">
            <a:extLst>
              <a:ext uri="{FF2B5EF4-FFF2-40B4-BE49-F238E27FC236}">
                <a16:creationId xmlns:a16="http://schemas.microsoft.com/office/drawing/2014/main" id="{8A206F9F-C430-5F2D-9C72-926465C43D33}"/>
              </a:ext>
            </a:extLst>
          </p:cNvPr>
          <p:cNvSpPr>
            <a:spLocks noGrp="1"/>
          </p:cNvSpPr>
          <p:nvPr>
            <p:ph sz="half" idx="1"/>
          </p:nvPr>
        </p:nvSpPr>
        <p:spPr/>
        <p:txBody>
          <a:bodyPr>
            <a:normAutofit fontScale="92500" lnSpcReduction="20000"/>
          </a:bodyPr>
          <a:lstStyle/>
          <a:p>
            <a:pPr algn="ctr"/>
            <a:r>
              <a:rPr lang="en-US" b="1" dirty="0"/>
              <a:t>Current Rule: Core Factors</a:t>
            </a:r>
          </a:p>
          <a:p>
            <a:r>
              <a:rPr lang="en-US" dirty="0"/>
              <a:t>Five-factor Test</a:t>
            </a:r>
          </a:p>
          <a:p>
            <a:pPr marL="457200" indent="-457200">
              <a:buFont typeface="+mj-lt"/>
              <a:buAutoNum type="arabicParenR"/>
            </a:pPr>
            <a:r>
              <a:rPr lang="en-US" b="1" dirty="0"/>
              <a:t>Nature and degree of control retained by employer</a:t>
            </a:r>
          </a:p>
          <a:p>
            <a:pPr marL="457200" indent="-457200">
              <a:buFont typeface="+mj-lt"/>
              <a:buAutoNum type="arabicParenR"/>
            </a:pPr>
            <a:r>
              <a:rPr lang="en-US" b="1" dirty="0"/>
              <a:t>Opportunity for profit or loss</a:t>
            </a:r>
          </a:p>
          <a:p>
            <a:pPr marL="457200" indent="-457200">
              <a:buFont typeface="+mj-lt"/>
              <a:buAutoNum type="arabicParenR"/>
            </a:pPr>
            <a:r>
              <a:rPr lang="en-US" dirty="0"/>
              <a:t>Amount of skill required for the work</a:t>
            </a:r>
          </a:p>
          <a:p>
            <a:pPr marL="457200" indent="-457200">
              <a:buFont typeface="+mj-lt"/>
              <a:buAutoNum type="arabicParenR"/>
            </a:pPr>
            <a:r>
              <a:rPr lang="en-US" dirty="0"/>
              <a:t>Degree of permanence of the working relationship</a:t>
            </a:r>
          </a:p>
          <a:p>
            <a:pPr marL="457200" indent="-457200">
              <a:buFont typeface="+mj-lt"/>
              <a:buAutoNum type="arabicParenR"/>
            </a:pPr>
            <a:r>
              <a:rPr lang="en-US" dirty="0"/>
              <a:t>Whether the work is an integrated unit of production</a:t>
            </a:r>
          </a:p>
          <a:p>
            <a:pPr marL="457200" indent="-457200">
              <a:buFont typeface="+mj-lt"/>
              <a:buAutoNum type="arabicParenR"/>
            </a:pPr>
            <a:endParaRPr lang="en-US" dirty="0"/>
          </a:p>
        </p:txBody>
      </p:sp>
      <p:sp>
        <p:nvSpPr>
          <p:cNvPr id="4" name="Content Placeholder 3">
            <a:extLst>
              <a:ext uri="{FF2B5EF4-FFF2-40B4-BE49-F238E27FC236}">
                <a16:creationId xmlns:a16="http://schemas.microsoft.com/office/drawing/2014/main" id="{202AFA40-165F-FFAC-6C8D-B05BCB8A84B1}"/>
              </a:ext>
            </a:extLst>
          </p:cNvPr>
          <p:cNvSpPr>
            <a:spLocks noGrp="1"/>
          </p:cNvSpPr>
          <p:nvPr>
            <p:ph sz="half" idx="2"/>
          </p:nvPr>
        </p:nvSpPr>
        <p:spPr/>
        <p:txBody>
          <a:bodyPr>
            <a:normAutofit fontScale="92500" lnSpcReduction="20000"/>
          </a:bodyPr>
          <a:lstStyle/>
          <a:p>
            <a:pPr algn="ctr"/>
            <a:r>
              <a:rPr lang="en-US" b="1" dirty="0"/>
              <a:t>Proposed Rule: Economic Reality Test</a:t>
            </a:r>
          </a:p>
          <a:p>
            <a:r>
              <a:rPr lang="en-US" dirty="0"/>
              <a:t>Six-factor Test</a:t>
            </a:r>
          </a:p>
          <a:p>
            <a:pPr marL="457200" indent="-457200">
              <a:buFont typeface="+mj-lt"/>
              <a:buAutoNum type="arabicParenR"/>
            </a:pPr>
            <a:r>
              <a:rPr lang="en-US" dirty="0"/>
              <a:t>Opportunity for profit or loss depending on managerial skill</a:t>
            </a:r>
          </a:p>
          <a:p>
            <a:pPr marL="457200" indent="-457200">
              <a:buFont typeface="+mj-lt"/>
              <a:buAutoNum type="arabicParenR"/>
            </a:pPr>
            <a:r>
              <a:rPr lang="en-US" dirty="0"/>
              <a:t>Investments by the worker and the employer</a:t>
            </a:r>
          </a:p>
          <a:p>
            <a:pPr marL="457200" indent="-457200">
              <a:buFont typeface="+mj-lt"/>
              <a:buAutoNum type="arabicParenR"/>
            </a:pPr>
            <a:r>
              <a:rPr lang="en-US" dirty="0"/>
              <a:t>Degree of permanence of the work relationship (including exclusivity)</a:t>
            </a:r>
          </a:p>
          <a:p>
            <a:pPr marL="457200" indent="-457200">
              <a:buFont typeface="+mj-lt"/>
              <a:buAutoNum type="arabicParenR"/>
            </a:pPr>
            <a:r>
              <a:rPr lang="en-US" dirty="0"/>
              <a:t>Nature and degree of control</a:t>
            </a:r>
          </a:p>
          <a:p>
            <a:pPr marL="457200" indent="-457200">
              <a:buFont typeface="+mj-lt"/>
              <a:buAutoNum type="arabicParenR"/>
            </a:pPr>
            <a:r>
              <a:rPr lang="en-US" dirty="0"/>
              <a:t>Extent to which the work performed is an integral part of the employer's business</a:t>
            </a:r>
          </a:p>
          <a:p>
            <a:pPr marL="457200" indent="-457200">
              <a:buFont typeface="+mj-lt"/>
              <a:buAutoNum type="arabicParenR"/>
            </a:pPr>
            <a:r>
              <a:rPr lang="en-US" dirty="0"/>
              <a:t>Skill and initiative</a:t>
            </a:r>
          </a:p>
        </p:txBody>
      </p:sp>
    </p:spTree>
    <p:extLst>
      <p:ext uri="{BB962C8B-B14F-4D97-AF65-F5344CB8AC3E}">
        <p14:creationId xmlns:p14="http://schemas.microsoft.com/office/powerpoint/2010/main" val="1807074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BF70D-E567-B3F3-7682-20E70AA5C1B0}"/>
              </a:ext>
            </a:extLst>
          </p:cNvPr>
          <p:cNvSpPr>
            <a:spLocks noGrp="1"/>
          </p:cNvSpPr>
          <p:nvPr>
            <p:ph type="title"/>
          </p:nvPr>
        </p:nvSpPr>
        <p:spPr/>
        <p:txBody>
          <a:bodyPr/>
          <a:lstStyle/>
          <a:p>
            <a:pPr algn="ctr"/>
            <a:r>
              <a:rPr lang="en-US" sz="4400" dirty="0"/>
              <a:t>Right to Privacy in the Workplace Act</a:t>
            </a:r>
            <a:br>
              <a:rPr lang="en-US" dirty="0"/>
            </a:br>
            <a:endParaRPr lang="en-US" dirty="0"/>
          </a:p>
        </p:txBody>
      </p:sp>
      <p:sp>
        <p:nvSpPr>
          <p:cNvPr id="6" name="Content Placeholder 5">
            <a:extLst>
              <a:ext uri="{FF2B5EF4-FFF2-40B4-BE49-F238E27FC236}">
                <a16:creationId xmlns:a16="http://schemas.microsoft.com/office/drawing/2014/main" id="{B2CF658D-C739-9299-C320-3DB0FCF164D9}"/>
              </a:ext>
            </a:extLst>
          </p:cNvPr>
          <p:cNvSpPr>
            <a:spLocks noGrp="1"/>
          </p:cNvSpPr>
          <p:nvPr>
            <p:ph sz="half" idx="1"/>
          </p:nvPr>
        </p:nvSpPr>
        <p:spPr/>
        <p:txBody>
          <a:bodyPr/>
          <a:lstStyle/>
          <a:p>
            <a:r>
              <a:rPr lang="en-US" b="1" dirty="0"/>
              <a:t>May 8, 2023: Passed Both Houses</a:t>
            </a:r>
          </a:p>
          <a:p>
            <a:pPr algn="ctr"/>
            <a:r>
              <a:rPr lang="en-US" u="sng" dirty="0"/>
              <a:t>Amends Use of Employment Eligibility Verification Systems</a:t>
            </a:r>
          </a:p>
          <a:p>
            <a:r>
              <a:rPr lang="en-US" dirty="0"/>
              <a:t>Restricts the employer’s ability to take adverse action based on notice from Social Security Administration of discrepancy between name and SSN of employee.</a:t>
            </a:r>
          </a:p>
          <a:p>
            <a:pPr marL="0" indent="0">
              <a:buNone/>
            </a:pPr>
            <a:endParaRPr lang="en-US" dirty="0"/>
          </a:p>
          <a:p>
            <a:pPr marL="0" indent="0">
              <a:buNone/>
            </a:pPr>
            <a:r>
              <a:rPr lang="en-US" dirty="0"/>
              <a:t>Must grant 30 days of unpaid leave to correct; may extend for additional 30 days</a:t>
            </a:r>
          </a:p>
          <a:p>
            <a:endParaRPr lang="en-US" b="1" dirty="0"/>
          </a:p>
        </p:txBody>
      </p:sp>
      <p:pic>
        <p:nvPicPr>
          <p:cNvPr id="9" name="Content Placeholder 8">
            <a:extLst>
              <a:ext uri="{FF2B5EF4-FFF2-40B4-BE49-F238E27FC236}">
                <a16:creationId xmlns:a16="http://schemas.microsoft.com/office/drawing/2014/main" id="{D887A1FC-7E63-16A9-5688-3C59A61FAB87}"/>
              </a:ext>
            </a:extLst>
          </p:cNvPr>
          <p:cNvPicPr>
            <a:picLocks noGrp="1" noChangeAspect="1"/>
          </p:cNvPicPr>
          <p:nvPr>
            <p:ph sz="half" idx="2"/>
          </p:nvPr>
        </p:nvPicPr>
        <p:blipFill>
          <a:blip r:embed="rId2"/>
          <a:stretch>
            <a:fillRect/>
          </a:stretch>
        </p:blipFill>
        <p:spPr>
          <a:xfrm>
            <a:off x="6553201" y="3216165"/>
            <a:ext cx="4602480" cy="1184385"/>
          </a:xfrm>
          <a:prstGeom prst="rect">
            <a:avLst/>
          </a:prstGeom>
        </p:spPr>
      </p:pic>
    </p:spTree>
    <p:extLst>
      <p:ext uri="{BB962C8B-B14F-4D97-AF65-F5344CB8AC3E}">
        <p14:creationId xmlns:p14="http://schemas.microsoft.com/office/powerpoint/2010/main" val="2136676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CC8A-B36B-B8F0-D792-21437AED5C5E}"/>
              </a:ext>
            </a:extLst>
          </p:cNvPr>
          <p:cNvSpPr>
            <a:spLocks noGrp="1"/>
          </p:cNvSpPr>
          <p:nvPr>
            <p:ph type="title"/>
          </p:nvPr>
        </p:nvSpPr>
        <p:spPr/>
        <p:txBody>
          <a:bodyPr>
            <a:normAutofit/>
          </a:bodyPr>
          <a:lstStyle/>
          <a:p>
            <a:pPr algn="ctr"/>
            <a:r>
              <a:rPr lang="en-US" sz="4400" dirty="0"/>
              <a:t>Expect More to Come</a:t>
            </a:r>
            <a:br>
              <a:rPr lang="en-US" sz="4400" dirty="0"/>
            </a:br>
            <a:endParaRPr lang="en-US" sz="4400" dirty="0"/>
          </a:p>
        </p:txBody>
      </p:sp>
      <p:sp>
        <p:nvSpPr>
          <p:cNvPr id="3" name="Content Placeholder 2">
            <a:extLst>
              <a:ext uri="{FF2B5EF4-FFF2-40B4-BE49-F238E27FC236}">
                <a16:creationId xmlns:a16="http://schemas.microsoft.com/office/drawing/2014/main" id="{34105EC4-B0A2-D079-2A51-5E557ACCD160}"/>
              </a:ext>
            </a:extLst>
          </p:cNvPr>
          <p:cNvSpPr>
            <a:spLocks noGrp="1"/>
          </p:cNvSpPr>
          <p:nvPr>
            <p:ph sz="half" idx="1"/>
          </p:nvPr>
        </p:nvSpPr>
        <p:spPr>
          <a:xfrm>
            <a:off x="1097278" y="1845734"/>
            <a:ext cx="4937760" cy="4023360"/>
          </a:xfrm>
        </p:spPr>
        <p:txBody>
          <a:bodyPr>
            <a:normAutofit fontScale="47500" lnSpcReduction="20000"/>
          </a:bodyPr>
          <a:lstStyle/>
          <a:p>
            <a:endParaRPr lang="en-US" sz="2500" dirty="0"/>
          </a:p>
          <a:p>
            <a:r>
              <a:rPr lang="en-US" sz="2500" dirty="0">
                <a:solidFill>
                  <a:srgbClr val="FF0000"/>
                </a:solidFill>
              </a:rPr>
              <a:t>January 10, 2023: PLAW Act passed</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FF0000"/>
                </a:solidFill>
                <a:effectLst/>
                <a:uLnTx/>
                <a:uFillTx/>
                <a:latin typeface="Cambria" panose="02040503050406030204"/>
                <a:ea typeface="+mn-ea"/>
                <a:cs typeface="+mn-cs"/>
              </a:rPr>
              <a:t>January 12, 2023: HB 1102 introduced</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Family Leave Insurance Act</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Representative Mary E. Flowers</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12 weeks during 24-month period</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Paid at 85% of weekly wage up to $881 per week</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lang="en-US" dirty="0">
                <a:solidFill>
                  <a:prstClr val="black">
                    <a:lumMod val="75000"/>
                    <a:lumOff val="25000"/>
                  </a:prstClr>
                </a:solidFill>
                <a:latin typeface="Cambria" panose="02040503050406030204"/>
              </a:rPr>
              <a:t>Eligible Employee: 1200 hours, preceding 12 months</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Covered Employer: subject to Unemployment Insurance Act</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IDES administered</a:t>
            </a:r>
          </a:p>
          <a:p>
            <a:pPr marL="384048" marR="0" lvl="1" indent="-182880" algn="l" defTabSz="914400" rtl="0" eaLnBrk="1" fontAlgn="auto" latinLnBrk="0" hangingPunct="1">
              <a:lnSpc>
                <a:spcPct val="90000"/>
              </a:lnSpc>
              <a:spcBef>
                <a:spcPts val="200"/>
              </a:spcBef>
              <a:spcAft>
                <a:spcPts val="400"/>
              </a:spcAft>
              <a:buClr>
                <a:srgbClr val="4F81BD"/>
              </a:buClr>
              <a:buSzTx/>
              <a:buFont typeface="Calibri" pitchFamily="34" charset="0"/>
              <a:buChar char="◦"/>
              <a:tabLst/>
              <a:defRPr/>
            </a:pPr>
            <a:r>
              <a:rPr kumimoji="0" lang="en-US"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payroll reduction 0.5% from all employees</a:t>
            </a:r>
          </a:p>
          <a:p>
            <a:endParaRPr lang="en-US" dirty="0"/>
          </a:p>
          <a:p>
            <a:r>
              <a:rPr lang="en-US" dirty="0"/>
              <a:t>November 30, 2018: HB 0009 introduced; January 13, 2021 bill died in House</a:t>
            </a:r>
          </a:p>
          <a:p>
            <a:pPr lvl="1">
              <a:buFont typeface="Arial" panose="020B0604020202020204" pitchFamily="34" charset="0"/>
              <a:buChar char="•"/>
            </a:pPr>
            <a:r>
              <a:rPr lang="en-US" dirty="0"/>
              <a:t>Paid Family Leave Act</a:t>
            </a:r>
          </a:p>
          <a:p>
            <a:pPr lvl="1">
              <a:buFont typeface="Arial" panose="020B0604020202020204" pitchFamily="34" charset="0"/>
              <a:buChar char="•"/>
            </a:pPr>
            <a:r>
              <a:rPr lang="en-US" dirty="0"/>
              <a:t>Representative Mary E. Flowers</a:t>
            </a:r>
          </a:p>
          <a:p>
            <a:pPr lvl="1">
              <a:buFont typeface="Arial" panose="020B0604020202020204" pitchFamily="34" charset="0"/>
              <a:buChar char="•"/>
            </a:pPr>
            <a:r>
              <a:rPr lang="en-US" dirty="0"/>
              <a:t>6 weeks paid family leave</a:t>
            </a:r>
          </a:p>
          <a:p>
            <a:pPr lvl="1">
              <a:buFont typeface="Arial" panose="020B0604020202020204" pitchFamily="34" charset="0"/>
              <a:buChar char="•"/>
            </a:pPr>
            <a:r>
              <a:rPr lang="en-US" dirty="0"/>
              <a:t>Eligible Employee: 1 year</a:t>
            </a:r>
          </a:p>
          <a:p>
            <a:pPr lvl="1">
              <a:buFont typeface="Arial" panose="020B0604020202020204" pitchFamily="34" charset="0"/>
              <a:buChar char="•"/>
            </a:pPr>
            <a:r>
              <a:rPr lang="en-US" dirty="0"/>
              <a:t>Private employers, 50 or more employees</a:t>
            </a:r>
          </a:p>
          <a:p>
            <a:pPr lvl="1">
              <a:buFont typeface="Arial" panose="020B0604020202020204" pitchFamily="34" charset="0"/>
              <a:buChar char="•"/>
            </a:pPr>
            <a:r>
              <a:rPr lang="en-US" dirty="0"/>
              <a:t>DOL</a:t>
            </a:r>
          </a:p>
          <a:p>
            <a:pPr marL="384048" lvl="2" indent="0">
              <a:buNone/>
            </a:pPr>
            <a:r>
              <a:rPr lang="en-US" dirty="0"/>
              <a:t> </a:t>
            </a:r>
          </a:p>
        </p:txBody>
      </p:sp>
      <p:pic>
        <p:nvPicPr>
          <p:cNvPr id="5" name="Content Placeholder 4">
            <a:extLst>
              <a:ext uri="{FF2B5EF4-FFF2-40B4-BE49-F238E27FC236}">
                <a16:creationId xmlns:a16="http://schemas.microsoft.com/office/drawing/2014/main" id="{54484129-2E60-5407-0166-9B8CF500904F}"/>
              </a:ext>
            </a:extLst>
          </p:cNvPr>
          <p:cNvPicPr>
            <a:picLocks noGrp="1" noChangeAspect="1"/>
          </p:cNvPicPr>
          <p:nvPr>
            <p:ph sz="half" idx="2"/>
          </p:nvPr>
        </p:nvPicPr>
        <p:blipFill>
          <a:blip r:embed="rId2"/>
          <a:stretch>
            <a:fillRect/>
          </a:stretch>
        </p:blipFill>
        <p:spPr>
          <a:xfrm>
            <a:off x="6218238" y="2210781"/>
            <a:ext cx="4937125" cy="3293689"/>
          </a:xfrm>
          <a:prstGeom prst="rect">
            <a:avLst/>
          </a:prstGeom>
        </p:spPr>
      </p:pic>
    </p:spTree>
    <p:extLst>
      <p:ext uri="{BB962C8B-B14F-4D97-AF65-F5344CB8AC3E}">
        <p14:creationId xmlns:p14="http://schemas.microsoft.com/office/powerpoint/2010/main" val="2735909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92FDF9-8EA8-2BAC-E8C0-081018E1A780}"/>
              </a:ext>
            </a:extLst>
          </p:cNvPr>
          <p:cNvSpPr>
            <a:spLocks noGrp="1"/>
          </p:cNvSpPr>
          <p:nvPr>
            <p:ph type="ctrTitle"/>
          </p:nvPr>
        </p:nvSpPr>
        <p:spPr>
          <a:xfrm>
            <a:off x="1097280" y="758952"/>
            <a:ext cx="10058400" cy="3213958"/>
          </a:xfrm>
        </p:spPr>
        <p:txBody>
          <a:bodyPr/>
          <a:lstStyle/>
          <a:p>
            <a:pPr algn="ctr"/>
            <a:r>
              <a:rPr lang="en-US" dirty="0"/>
              <a:t>Thank You </a:t>
            </a:r>
            <a:br>
              <a:rPr lang="en-US" dirty="0"/>
            </a:br>
            <a:endParaRPr lang="en-US" dirty="0"/>
          </a:p>
        </p:txBody>
      </p:sp>
      <p:sp>
        <p:nvSpPr>
          <p:cNvPr id="7" name="Subtitle 6">
            <a:extLst>
              <a:ext uri="{FF2B5EF4-FFF2-40B4-BE49-F238E27FC236}">
                <a16:creationId xmlns:a16="http://schemas.microsoft.com/office/drawing/2014/main" id="{5CD9EF3A-0804-6974-5808-B702B2C6DC7B}"/>
              </a:ext>
            </a:extLst>
          </p:cNvPr>
          <p:cNvSpPr>
            <a:spLocks noGrp="1"/>
          </p:cNvSpPr>
          <p:nvPr>
            <p:ph type="subTitle" idx="1"/>
          </p:nvPr>
        </p:nvSpPr>
        <p:spPr>
          <a:xfrm>
            <a:off x="1100051" y="4351283"/>
            <a:ext cx="10058400" cy="1247338"/>
          </a:xfrm>
        </p:spPr>
        <p:txBody>
          <a:bodyPr>
            <a:normAutofit/>
          </a:bodyPr>
          <a:lstStyle/>
          <a:p>
            <a:r>
              <a:rPr lang="en-US" sz="1800" dirty="0"/>
              <a:t>Karin Anderson</a:t>
            </a:r>
          </a:p>
          <a:p>
            <a:r>
              <a:rPr lang="en-US" sz="1800" dirty="0"/>
              <a:t>Kanderson@ifmklaw.com</a:t>
            </a:r>
          </a:p>
          <a:p>
            <a:r>
              <a:rPr lang="en-US" sz="1800" dirty="0"/>
              <a:t>(847) 291-0200</a:t>
            </a:r>
          </a:p>
        </p:txBody>
      </p:sp>
    </p:spTree>
    <p:extLst>
      <p:ext uri="{BB962C8B-B14F-4D97-AF65-F5344CB8AC3E}">
        <p14:creationId xmlns:p14="http://schemas.microsoft.com/office/powerpoint/2010/main" val="249144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22E6-BCD8-EE4C-A8AA-E824B86CAD9E}"/>
              </a:ext>
            </a:extLst>
          </p:cNvPr>
          <p:cNvSpPr>
            <a:spLocks noGrp="1"/>
          </p:cNvSpPr>
          <p:nvPr>
            <p:ph type="title"/>
          </p:nvPr>
        </p:nvSpPr>
        <p:spPr/>
        <p:txBody>
          <a:bodyPr/>
          <a:lstStyle/>
          <a:p>
            <a:pPr algn="ctr"/>
            <a:r>
              <a:rPr lang="en-US" sz="4400" dirty="0"/>
              <a:t>Notice of PLAW Leave</a:t>
            </a:r>
            <a:br>
              <a:rPr lang="en-US" dirty="0"/>
            </a:br>
            <a:endParaRPr lang="en-US" dirty="0"/>
          </a:p>
        </p:txBody>
      </p:sp>
      <p:sp>
        <p:nvSpPr>
          <p:cNvPr id="4" name="Content Placeholder 3">
            <a:extLst>
              <a:ext uri="{FF2B5EF4-FFF2-40B4-BE49-F238E27FC236}">
                <a16:creationId xmlns:a16="http://schemas.microsoft.com/office/drawing/2014/main" id="{D3733725-FBBA-F29F-6B0F-32DF2C267E4D}"/>
              </a:ext>
            </a:extLst>
          </p:cNvPr>
          <p:cNvSpPr>
            <a:spLocks noGrp="1"/>
          </p:cNvSpPr>
          <p:nvPr>
            <p:ph sz="half" idx="1"/>
          </p:nvPr>
        </p:nvSpPr>
        <p:spPr>
          <a:xfrm>
            <a:off x="1586165" y="1846263"/>
            <a:ext cx="4008876" cy="4023360"/>
          </a:xfrm>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Employer can only require notice if it creates and distributes a written policy with notice procedures</a:t>
            </a:r>
          </a:p>
          <a:p>
            <a:pPr>
              <a:buFont typeface="Arial" panose="020B0604020202020204" pitchFamily="34" charset="0"/>
              <a:buChar char="•"/>
            </a:pPr>
            <a:r>
              <a:rPr lang="en-US" dirty="0"/>
              <a:t>7-day notice if foreseeable</a:t>
            </a:r>
          </a:p>
          <a:p>
            <a:pPr>
              <a:buFont typeface="Arial" panose="020B0604020202020204" pitchFamily="34" charset="0"/>
              <a:buChar char="•"/>
            </a:pPr>
            <a:r>
              <a:rPr lang="en-US" dirty="0"/>
              <a:t>As soon as practicable if unforeseeable</a:t>
            </a:r>
          </a:p>
        </p:txBody>
      </p:sp>
      <p:pic>
        <p:nvPicPr>
          <p:cNvPr id="6" name="Content Placeholder 5">
            <a:extLst>
              <a:ext uri="{FF2B5EF4-FFF2-40B4-BE49-F238E27FC236}">
                <a16:creationId xmlns:a16="http://schemas.microsoft.com/office/drawing/2014/main" id="{A78779B1-E80C-DF52-8C43-EF2DFC09C88F}"/>
              </a:ext>
            </a:extLst>
          </p:cNvPr>
          <p:cNvPicPr>
            <a:picLocks noGrp="1" noChangeAspect="1"/>
          </p:cNvPicPr>
          <p:nvPr>
            <p:ph sz="half" idx="2"/>
          </p:nvPr>
        </p:nvPicPr>
        <p:blipFill>
          <a:blip r:embed="rId2"/>
          <a:stretch>
            <a:fillRect/>
          </a:stretch>
        </p:blipFill>
        <p:spPr>
          <a:xfrm>
            <a:off x="6287459" y="1846263"/>
            <a:ext cx="4798682" cy="4022725"/>
          </a:xfrm>
          <a:prstGeom prst="rect">
            <a:avLst/>
          </a:prstGeom>
        </p:spPr>
      </p:pic>
    </p:spTree>
    <p:extLst>
      <p:ext uri="{BB962C8B-B14F-4D97-AF65-F5344CB8AC3E}">
        <p14:creationId xmlns:p14="http://schemas.microsoft.com/office/powerpoint/2010/main" val="191832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5FCE-3BA4-5990-7594-17C9EFB4FF90}"/>
              </a:ext>
            </a:extLst>
          </p:cNvPr>
          <p:cNvSpPr>
            <a:spLocks noGrp="1"/>
          </p:cNvSpPr>
          <p:nvPr>
            <p:ph type="title"/>
          </p:nvPr>
        </p:nvSpPr>
        <p:spPr/>
        <p:txBody>
          <a:bodyPr>
            <a:normAutofit fontScale="90000"/>
          </a:bodyPr>
          <a:lstStyle/>
          <a:p>
            <a:pPr algn="ctr"/>
            <a:br>
              <a:rPr lang="en-US" dirty="0"/>
            </a:br>
            <a:br>
              <a:rPr lang="en-US" sz="4400" dirty="0"/>
            </a:br>
            <a:r>
              <a:rPr lang="en-US" sz="4400" dirty="0"/>
              <a:t>PLAW Leave Accrual</a:t>
            </a:r>
            <a:br>
              <a:rPr lang="en-US" dirty="0"/>
            </a:br>
            <a:endParaRPr lang="en-US" dirty="0"/>
          </a:p>
        </p:txBody>
      </p:sp>
      <p:sp>
        <p:nvSpPr>
          <p:cNvPr id="3" name="Content Placeholder 2">
            <a:extLst>
              <a:ext uri="{FF2B5EF4-FFF2-40B4-BE49-F238E27FC236}">
                <a16:creationId xmlns:a16="http://schemas.microsoft.com/office/drawing/2014/main" id="{02821C07-CCD9-08EA-545C-92C8817AE70D}"/>
              </a:ext>
            </a:extLst>
          </p:cNvPr>
          <p:cNvSpPr>
            <a:spLocks noGrp="1"/>
          </p:cNvSpPr>
          <p:nvPr>
            <p:ph sz="half" idx="1"/>
          </p:nvPr>
        </p:nvSpPr>
        <p:spPr>
          <a:xfrm>
            <a:off x="1214973" y="1845735"/>
            <a:ext cx="4624512" cy="4023360"/>
          </a:xfrm>
        </p:spPr>
        <p:txBody>
          <a:bodyPr/>
          <a:lstStyle/>
          <a:p>
            <a:pPr algn="ctr"/>
            <a:r>
              <a:rPr lang="en-US" u="sng" dirty="0"/>
              <a:t>Upfront = Use It or Lose It</a:t>
            </a:r>
          </a:p>
          <a:p>
            <a:r>
              <a:rPr lang="en-US" sz="1800" dirty="0"/>
              <a:t>IF full 40 hours of paid leave provided on 1</a:t>
            </a:r>
            <a:r>
              <a:rPr lang="en-US" sz="1800" baseline="30000" dirty="0"/>
              <a:t>st</a:t>
            </a:r>
            <a:r>
              <a:rPr lang="en-US" sz="1800" dirty="0"/>
              <a:t> day of employment,</a:t>
            </a:r>
          </a:p>
          <a:p>
            <a:r>
              <a:rPr lang="en-US" sz="1800" dirty="0"/>
              <a:t>THEN employer can require it be used by end of 1</a:t>
            </a:r>
            <a:r>
              <a:rPr lang="en-US" sz="1800" baseline="30000" dirty="0"/>
              <a:t>st</a:t>
            </a:r>
            <a:r>
              <a:rPr lang="en-US" sz="1800" dirty="0"/>
              <a:t> year of employment</a:t>
            </a:r>
          </a:p>
          <a:p>
            <a:r>
              <a:rPr lang="en-US" dirty="0"/>
              <a:t>                           </a:t>
            </a:r>
            <a:r>
              <a:rPr lang="en-US" sz="1800" dirty="0"/>
              <a:t>--------------------</a:t>
            </a:r>
            <a:r>
              <a:rPr lang="en-US" dirty="0"/>
              <a:t>          </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IF full 40 hours of paid leave provided on 1</a:t>
            </a:r>
            <a:r>
              <a:rPr kumimoji="0" lang="en-US" sz="1800" b="0" i="0" u="none" strike="noStrike" kern="1200" cap="none" spc="0" normalizeH="0" baseline="30000" noProof="0" dirty="0">
                <a:ln>
                  <a:noFill/>
                </a:ln>
                <a:solidFill>
                  <a:prstClr val="black">
                    <a:lumMod val="75000"/>
                    <a:lumOff val="25000"/>
                  </a:prstClr>
                </a:solidFill>
                <a:effectLst/>
                <a:uLnTx/>
                <a:uFillTx/>
                <a:latin typeface="Cambria" panose="02040503050406030204"/>
                <a:ea typeface="+mn-ea"/>
                <a:cs typeface="+mn-cs"/>
              </a:rPr>
              <a:t>st</a:t>
            </a: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 day of 12-month period,</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lang="en-US" sz="1800" dirty="0">
                <a:solidFill>
                  <a:prstClr val="black">
                    <a:lumMod val="75000"/>
                    <a:lumOff val="25000"/>
                  </a:prstClr>
                </a:solidFill>
                <a:latin typeface="Cambria" panose="02040503050406030204"/>
              </a:rPr>
              <a:t>THEN employer can require it be used by end of 12-month period</a:t>
            </a:r>
            <a:endPar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endParaRPr>
          </a:p>
          <a:p>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5D970E96-BCC7-BF55-7649-6493B248F85F}"/>
              </a:ext>
            </a:extLst>
          </p:cNvPr>
          <p:cNvSpPr>
            <a:spLocks noGrp="1"/>
          </p:cNvSpPr>
          <p:nvPr>
            <p:ph sz="half" idx="2"/>
          </p:nvPr>
        </p:nvSpPr>
        <p:spPr>
          <a:xfrm>
            <a:off x="6470212" y="1845735"/>
            <a:ext cx="4685468" cy="4023360"/>
          </a:xfrm>
        </p:spPr>
        <p:txBody>
          <a:bodyPr/>
          <a:lstStyle/>
          <a:p>
            <a:pPr marL="91440" marR="0" lvl="0" indent="-91440" algn="ctr" defTabSz="914400" rtl="0" eaLnBrk="1" fontAlgn="auto" latinLnBrk="0" hangingPunct="1">
              <a:lnSpc>
                <a:spcPct val="90000"/>
              </a:lnSpc>
              <a:spcBef>
                <a:spcPts val="1200"/>
              </a:spcBef>
              <a:spcAft>
                <a:spcPts val="200"/>
              </a:spcAft>
              <a:buClr>
                <a:srgbClr val="4F81BD"/>
              </a:buClr>
              <a:buSzPct val="100000"/>
              <a:buFont typeface="Calibri" panose="020F0502020204030204" pitchFamily="34" charset="0"/>
              <a:buChar char=" "/>
              <a:tabLst/>
              <a:defRPr/>
            </a:pPr>
            <a:r>
              <a:rPr kumimoji="0" lang="en-US" sz="2000" b="0" i="0" u="sng"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Accrual = Roll over</a:t>
            </a:r>
          </a:p>
          <a:p>
            <a:r>
              <a:rPr lang="en-US" sz="1800" dirty="0"/>
              <a:t>IF leave accrues over time, </a:t>
            </a:r>
          </a:p>
          <a:p>
            <a:r>
              <a:rPr lang="en-US" sz="1800" dirty="0"/>
              <a:t>THEN employee can carry over unused leave into next 12-month period</a:t>
            </a:r>
          </a:p>
          <a:p>
            <a:r>
              <a:rPr lang="en-US" dirty="0"/>
              <a:t>   </a:t>
            </a:r>
            <a:r>
              <a:rPr lang="en-US" sz="1800" dirty="0"/>
              <a:t>                       --------------------</a:t>
            </a:r>
          </a:p>
          <a:p>
            <a:r>
              <a:rPr lang="en-US" sz="1800" dirty="0"/>
              <a:t>Accrual begins 1</a:t>
            </a:r>
            <a:r>
              <a:rPr lang="en-US" sz="1800" baseline="30000" dirty="0"/>
              <a:t>st</a:t>
            </a:r>
            <a:r>
              <a:rPr lang="en-US" sz="1800" dirty="0"/>
              <a:t> day of employment or effective date of Act, whichever is later</a:t>
            </a:r>
          </a:p>
          <a:p>
            <a:r>
              <a:rPr lang="en-US" sz="1800" dirty="0"/>
              <a:t>Employees may use accrued leave 90 days thereafter </a:t>
            </a:r>
          </a:p>
        </p:txBody>
      </p:sp>
    </p:spTree>
    <p:extLst>
      <p:ext uri="{BB962C8B-B14F-4D97-AF65-F5344CB8AC3E}">
        <p14:creationId xmlns:p14="http://schemas.microsoft.com/office/powerpoint/2010/main" val="157580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360E-C1A8-B553-C36C-3164FC5F3A01}"/>
              </a:ext>
            </a:extLst>
          </p:cNvPr>
          <p:cNvSpPr>
            <a:spLocks noGrp="1"/>
          </p:cNvSpPr>
          <p:nvPr>
            <p:ph type="title"/>
          </p:nvPr>
        </p:nvSpPr>
        <p:spPr/>
        <p:txBody>
          <a:bodyPr>
            <a:normAutofit/>
          </a:bodyPr>
          <a:lstStyle/>
          <a:p>
            <a:pPr algn="ctr"/>
            <a:r>
              <a:rPr lang="en-US" sz="4400" dirty="0"/>
              <a:t>To Pay or Not To Pay</a:t>
            </a:r>
            <a:br>
              <a:rPr lang="en-US" sz="4400" dirty="0"/>
            </a:br>
            <a:endParaRPr lang="en-US" sz="4400" dirty="0"/>
          </a:p>
        </p:txBody>
      </p:sp>
      <p:sp>
        <p:nvSpPr>
          <p:cNvPr id="3" name="Content Placeholder 2">
            <a:extLst>
              <a:ext uri="{FF2B5EF4-FFF2-40B4-BE49-F238E27FC236}">
                <a16:creationId xmlns:a16="http://schemas.microsoft.com/office/drawing/2014/main" id="{AFD31EAC-49DD-68A2-9036-42F451CEB44C}"/>
              </a:ext>
            </a:extLst>
          </p:cNvPr>
          <p:cNvSpPr>
            <a:spLocks noGrp="1"/>
          </p:cNvSpPr>
          <p:nvPr>
            <p:ph sz="half" idx="1"/>
          </p:nvPr>
        </p:nvSpPr>
        <p:spPr/>
        <p:txBody>
          <a:bodyPr/>
          <a:lstStyle/>
          <a:p>
            <a:pPr marL="0" indent="0">
              <a:buNone/>
            </a:pPr>
            <a:endParaRPr lang="en-US" dirty="0"/>
          </a:p>
          <a:p>
            <a:pPr marL="0" indent="0">
              <a:buNone/>
            </a:pPr>
            <a:r>
              <a:rPr lang="en-US" dirty="0"/>
              <a:t>IF PLAW leave is combined with other leave such as PTO, vacation, personal, etc.,</a:t>
            </a:r>
          </a:p>
          <a:p>
            <a:pPr marL="0" indent="0">
              <a:buNone/>
            </a:pPr>
            <a:r>
              <a:rPr lang="en-US" dirty="0"/>
              <a:t>THEN unused PLAW leave MUST be paid out</a:t>
            </a:r>
          </a:p>
          <a:p>
            <a:pPr marL="0" indent="0">
              <a:buNone/>
            </a:pPr>
            <a:endParaRPr lang="en-US" dirty="0"/>
          </a:p>
          <a:p>
            <a:pPr marL="0" indent="0">
              <a:buNone/>
            </a:pPr>
            <a:r>
              <a:rPr lang="en-US" dirty="0"/>
              <a:t>IF PLAW leave is segregated from other leave banks, </a:t>
            </a:r>
          </a:p>
          <a:p>
            <a:pPr marL="0" indent="0">
              <a:buNone/>
            </a:pPr>
            <a:r>
              <a:rPr lang="en-US" dirty="0"/>
              <a:t>THEN unused PLAW leave need NOT be paid out</a:t>
            </a:r>
          </a:p>
          <a:p>
            <a:pPr marL="0" indent="0">
              <a:buNone/>
            </a:pPr>
            <a:endParaRPr lang="en-US" dirty="0"/>
          </a:p>
          <a:p>
            <a:pPr marL="0" indent="0">
              <a:buNone/>
            </a:pPr>
            <a:endParaRPr lang="en-US" dirty="0"/>
          </a:p>
        </p:txBody>
      </p:sp>
      <p:pic>
        <p:nvPicPr>
          <p:cNvPr id="5" name="Content Placeholder 4">
            <a:extLst>
              <a:ext uri="{FF2B5EF4-FFF2-40B4-BE49-F238E27FC236}">
                <a16:creationId xmlns:a16="http://schemas.microsoft.com/office/drawing/2014/main" id="{0E197728-CC52-F829-4FA6-1564F3897542}"/>
              </a:ext>
            </a:extLst>
          </p:cNvPr>
          <p:cNvPicPr>
            <a:picLocks noGrp="1" noChangeAspect="1"/>
          </p:cNvPicPr>
          <p:nvPr>
            <p:ph sz="half" idx="2"/>
          </p:nvPr>
        </p:nvPicPr>
        <p:blipFill>
          <a:blip r:embed="rId2"/>
          <a:stretch>
            <a:fillRect/>
          </a:stretch>
        </p:blipFill>
        <p:spPr>
          <a:xfrm>
            <a:off x="6896525" y="1909109"/>
            <a:ext cx="3958166" cy="1583266"/>
          </a:xfrm>
          <a:prstGeom prst="rect">
            <a:avLst/>
          </a:prstGeom>
        </p:spPr>
      </p:pic>
      <p:pic>
        <p:nvPicPr>
          <p:cNvPr id="6" name="Picture 5">
            <a:extLst>
              <a:ext uri="{FF2B5EF4-FFF2-40B4-BE49-F238E27FC236}">
                <a16:creationId xmlns:a16="http://schemas.microsoft.com/office/drawing/2014/main" id="{BE8E2308-15CF-30D6-3357-2C01E47A3FA2}"/>
              </a:ext>
            </a:extLst>
          </p:cNvPr>
          <p:cNvPicPr>
            <a:picLocks noChangeAspect="1"/>
          </p:cNvPicPr>
          <p:nvPr/>
        </p:nvPicPr>
        <p:blipFill>
          <a:blip r:embed="rId3"/>
          <a:stretch>
            <a:fillRect/>
          </a:stretch>
        </p:blipFill>
        <p:spPr>
          <a:xfrm>
            <a:off x="7335104" y="3732250"/>
            <a:ext cx="3081007" cy="1725364"/>
          </a:xfrm>
          <a:prstGeom prst="rect">
            <a:avLst/>
          </a:prstGeom>
        </p:spPr>
      </p:pic>
    </p:spTree>
    <p:extLst>
      <p:ext uri="{BB962C8B-B14F-4D97-AF65-F5344CB8AC3E}">
        <p14:creationId xmlns:p14="http://schemas.microsoft.com/office/powerpoint/2010/main" val="141813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1D1-7EEB-9971-1991-F44D1BAB20CF}"/>
              </a:ext>
            </a:extLst>
          </p:cNvPr>
          <p:cNvSpPr>
            <a:spLocks noGrp="1"/>
          </p:cNvSpPr>
          <p:nvPr>
            <p:ph type="title"/>
          </p:nvPr>
        </p:nvSpPr>
        <p:spPr/>
        <p:txBody>
          <a:bodyPr>
            <a:normAutofit/>
          </a:bodyPr>
          <a:lstStyle/>
          <a:p>
            <a:pPr algn="ctr"/>
            <a:r>
              <a:rPr lang="en-US" sz="4400" dirty="0"/>
              <a:t>Employer Obligations and Penalties</a:t>
            </a:r>
            <a:br>
              <a:rPr lang="en-US" sz="4400" dirty="0"/>
            </a:br>
            <a:endParaRPr lang="en-US" sz="4400" dirty="0"/>
          </a:p>
        </p:txBody>
      </p:sp>
      <p:sp>
        <p:nvSpPr>
          <p:cNvPr id="3" name="Content Placeholder 2">
            <a:extLst>
              <a:ext uri="{FF2B5EF4-FFF2-40B4-BE49-F238E27FC236}">
                <a16:creationId xmlns:a16="http://schemas.microsoft.com/office/drawing/2014/main" id="{95E65F9A-3D6C-A50C-2497-7E395EB827F2}"/>
              </a:ext>
            </a:extLst>
          </p:cNvPr>
          <p:cNvSpPr>
            <a:spLocks noGrp="1"/>
          </p:cNvSpPr>
          <p:nvPr>
            <p:ph sz="half" idx="1"/>
          </p:nvPr>
        </p:nvSpPr>
        <p:spPr/>
        <p:txBody>
          <a:bodyPr/>
          <a:lstStyle/>
          <a:p>
            <a:pPr marL="0" marR="0" lvl="0" indent="0" algn="ctr" defTabSz="914400" rtl="0" eaLnBrk="1" fontAlgn="auto" latinLnBrk="0" hangingPunct="1">
              <a:lnSpc>
                <a:spcPct val="90000"/>
              </a:lnSpc>
              <a:spcBef>
                <a:spcPts val="1200"/>
              </a:spcBef>
              <a:spcAft>
                <a:spcPts val="200"/>
              </a:spcAft>
              <a:buClr>
                <a:srgbClr val="4F81BD"/>
              </a:buClr>
              <a:buSzPct val="100000"/>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OBLIGATIONS</a:t>
            </a:r>
          </a:p>
          <a:p>
            <a:pPr marL="91440" marR="0" lvl="0" indent="-91440" algn="l" defTabSz="914400" rtl="0" eaLnBrk="1" fontAlgn="auto" latinLnBrk="0" hangingPunct="1">
              <a:lnSpc>
                <a:spcPct val="90000"/>
              </a:lnSpc>
              <a:spcBef>
                <a:spcPts val="1200"/>
              </a:spcBef>
              <a:spcAft>
                <a:spcPts val="200"/>
              </a:spcAft>
              <a:buClr>
                <a:srgbClr val="4F81BD"/>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Maintain health plan coverage for employees on leave</a:t>
            </a:r>
          </a:p>
          <a:p>
            <a:pPr>
              <a:buFont typeface="Arial" panose="020B0604020202020204" pitchFamily="34" charset="0"/>
              <a:buChar char="•"/>
            </a:pPr>
            <a:r>
              <a:rPr lang="en-US" dirty="0"/>
              <a:t>Preserve records of leave accrual and usage for 3 years</a:t>
            </a:r>
          </a:p>
          <a:p>
            <a:pPr>
              <a:buFont typeface="Arial" panose="020B0604020202020204" pitchFamily="34" charset="0"/>
              <a:buChar char="•"/>
            </a:pPr>
            <a:r>
              <a:rPr lang="en-US" dirty="0"/>
              <a:t>Post notice summarizing requirements of the Act in conspicuous place </a:t>
            </a:r>
          </a:p>
          <a:p>
            <a:pPr>
              <a:buFont typeface="Arial" panose="020B0604020202020204" pitchFamily="34" charset="0"/>
              <a:buChar char="•"/>
            </a:pPr>
            <a:r>
              <a:rPr kumimoji="0" lang="en-US" sz="2000" b="0" i="0" u="none" strike="noStrike" kern="1200" cap="none" spc="0" normalizeH="0" baseline="0" noProof="0" dirty="0">
                <a:ln>
                  <a:noFill/>
                </a:ln>
                <a:solidFill>
                  <a:prstClr val="black">
                    <a:lumMod val="75000"/>
                    <a:lumOff val="25000"/>
                  </a:prstClr>
                </a:solidFill>
                <a:effectLst/>
                <a:uLnTx/>
                <a:uFillTx/>
                <a:latin typeface="Cambria" panose="02040503050406030204"/>
                <a:ea typeface="+mn-ea"/>
                <a:cs typeface="+mn-cs"/>
              </a:rPr>
              <a:t>Post notice summarizing requirements of the Act in policy manual</a:t>
            </a:r>
            <a:endParaRPr lang="en-US" dirty="0"/>
          </a:p>
          <a:p>
            <a:endParaRPr lang="en-US" dirty="0"/>
          </a:p>
          <a:p>
            <a:endParaRPr lang="en-US" dirty="0"/>
          </a:p>
        </p:txBody>
      </p:sp>
      <p:sp>
        <p:nvSpPr>
          <p:cNvPr id="4" name="Content Placeholder 3">
            <a:extLst>
              <a:ext uri="{FF2B5EF4-FFF2-40B4-BE49-F238E27FC236}">
                <a16:creationId xmlns:a16="http://schemas.microsoft.com/office/drawing/2014/main" id="{9C75CD7B-AA4E-BCD0-3AE8-F75048F8AA4B}"/>
              </a:ext>
            </a:extLst>
          </p:cNvPr>
          <p:cNvSpPr>
            <a:spLocks noGrp="1"/>
          </p:cNvSpPr>
          <p:nvPr>
            <p:ph sz="half" idx="2"/>
          </p:nvPr>
        </p:nvSpPr>
        <p:spPr/>
        <p:txBody>
          <a:bodyPr/>
          <a:lstStyle/>
          <a:p>
            <a:pPr algn="ctr"/>
            <a:r>
              <a:rPr lang="en-US" b="1" dirty="0"/>
              <a:t>PENALTIES</a:t>
            </a:r>
          </a:p>
          <a:p>
            <a:pPr>
              <a:buFont typeface="Arial" panose="020B0604020202020204" pitchFamily="34" charset="0"/>
              <a:buChar char="•"/>
            </a:pPr>
            <a:r>
              <a:rPr lang="en-US" dirty="0"/>
              <a:t>Violation of posting requirement $500 penalty for 1st offense; $1000 for subsequent offenses</a:t>
            </a:r>
          </a:p>
          <a:p>
            <a:pPr>
              <a:buFont typeface="Arial" panose="020B0604020202020204" pitchFamily="34" charset="0"/>
              <a:buChar char="•"/>
            </a:pPr>
            <a:r>
              <a:rPr lang="en-US" dirty="0"/>
              <a:t>Damages for underpayment, compensatory damages, penalties between $500 and $1000, attorney’s fees and costs</a:t>
            </a:r>
          </a:p>
          <a:p>
            <a:pPr>
              <a:buFont typeface="Arial" panose="020B0604020202020204" pitchFamily="34" charset="0"/>
              <a:buChar char="•"/>
            </a:pPr>
            <a:r>
              <a:rPr lang="en-US" dirty="0"/>
              <a:t>Separate civil penalty of $2,500 against employers paid into special enforcement fund</a:t>
            </a:r>
          </a:p>
        </p:txBody>
      </p:sp>
    </p:spTree>
    <p:extLst>
      <p:ext uri="{BB962C8B-B14F-4D97-AF65-F5344CB8AC3E}">
        <p14:creationId xmlns:p14="http://schemas.microsoft.com/office/powerpoint/2010/main" val="298675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F801-C2B3-D236-1029-81C9D4EBB123}"/>
              </a:ext>
            </a:extLst>
          </p:cNvPr>
          <p:cNvSpPr>
            <a:spLocks noGrp="1"/>
          </p:cNvSpPr>
          <p:nvPr>
            <p:ph type="title"/>
          </p:nvPr>
        </p:nvSpPr>
        <p:spPr/>
        <p:txBody>
          <a:bodyPr>
            <a:normAutofit/>
          </a:bodyPr>
          <a:lstStyle/>
          <a:p>
            <a:pPr algn="ctr"/>
            <a:r>
              <a:rPr lang="en-US" sz="4400" dirty="0"/>
              <a:t>PLAW Leave Miscellaneous</a:t>
            </a:r>
            <a:br>
              <a:rPr lang="en-US" sz="4400" dirty="0"/>
            </a:br>
            <a:endParaRPr lang="en-US" sz="4400" dirty="0"/>
          </a:p>
        </p:txBody>
      </p:sp>
      <p:sp>
        <p:nvSpPr>
          <p:cNvPr id="3" name="Content Placeholder 2">
            <a:extLst>
              <a:ext uri="{FF2B5EF4-FFF2-40B4-BE49-F238E27FC236}">
                <a16:creationId xmlns:a16="http://schemas.microsoft.com/office/drawing/2014/main" id="{DF632E99-085C-9235-FBFF-1EBD02F70D9D}"/>
              </a:ext>
            </a:extLst>
          </p:cNvPr>
          <p:cNvSpPr>
            <a:spLocks noGrp="1"/>
          </p:cNvSpPr>
          <p:nvPr>
            <p:ph sz="half"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PLAW Act does not affect validity of CBA in effect on January 1, 2024</a:t>
            </a:r>
          </a:p>
          <a:p>
            <a:pPr>
              <a:buFont typeface="Arial" panose="020B0604020202020204" pitchFamily="34" charset="0"/>
              <a:buChar char="•"/>
            </a:pPr>
            <a:r>
              <a:rPr lang="en-US" dirty="0"/>
              <a:t>PLAW Act can be waived in CBA ONLY if waiver is explicit and in clear and unambiguous terms</a:t>
            </a:r>
          </a:p>
          <a:p>
            <a:pPr>
              <a:buFont typeface="Arial" panose="020B0604020202020204" pitchFamily="34" charset="0"/>
              <a:buChar char="•"/>
            </a:pPr>
            <a:r>
              <a:rPr lang="en-US" dirty="0"/>
              <a:t>Employee CANNOT waive his/her rights under PLAW Act</a:t>
            </a:r>
          </a:p>
        </p:txBody>
      </p:sp>
      <p:sp>
        <p:nvSpPr>
          <p:cNvPr id="4" name="Content Placeholder 3">
            <a:extLst>
              <a:ext uri="{FF2B5EF4-FFF2-40B4-BE49-F238E27FC236}">
                <a16:creationId xmlns:a16="http://schemas.microsoft.com/office/drawing/2014/main" id="{8C9F877C-142E-6721-45E1-4C9D0BA23CD5}"/>
              </a:ext>
            </a:extLst>
          </p:cNvPr>
          <p:cNvSpPr>
            <a:spLocks noGrp="1"/>
          </p:cNvSpPr>
          <p:nvPr>
            <p:ph sz="half" idx="2"/>
          </p:nvPr>
        </p:nvSpPr>
        <p:spPr/>
        <p:txBody>
          <a:bodyPr/>
          <a:lstStyle/>
          <a:p>
            <a:endParaRPr lang="en-US" dirty="0"/>
          </a:p>
          <a:p>
            <a:r>
              <a:rPr lang="en-US" dirty="0"/>
              <a:t>Act N/A to employer covered by municipal or county ordinance in effect on effective date of PLAW Act that requires paid leave to employees</a:t>
            </a:r>
          </a:p>
          <a:p>
            <a:pPr lvl="1"/>
            <a:r>
              <a:rPr lang="en-US" dirty="0"/>
              <a:t>Cook County</a:t>
            </a:r>
          </a:p>
          <a:p>
            <a:pPr lvl="1"/>
            <a:r>
              <a:rPr lang="en-US" dirty="0"/>
              <a:t>City of Chicago</a:t>
            </a:r>
          </a:p>
          <a:p>
            <a:r>
              <a:rPr lang="en-US" dirty="0"/>
              <a:t>Local ordinance enacted or amended AFTER effective date of PLAW Act must comply with Act or provide benefits greater than or equal to those under Act</a:t>
            </a:r>
          </a:p>
        </p:txBody>
      </p:sp>
    </p:spTree>
    <p:extLst>
      <p:ext uri="{BB962C8B-B14F-4D97-AF65-F5344CB8AC3E}">
        <p14:creationId xmlns:p14="http://schemas.microsoft.com/office/powerpoint/2010/main" val="2255743238"/>
      </p:ext>
    </p:extLst>
  </p:cSld>
  <p:clrMapOvr>
    <a:masterClrMapping/>
  </p:clrMapOvr>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1999</TotalTime>
  <Words>3376</Words>
  <Application>Microsoft Office PowerPoint</Application>
  <PresentationFormat>Widescreen</PresentationFormat>
  <Paragraphs>440</Paragraphs>
  <Slides>44</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Book Antiqua</vt:lpstr>
      <vt:lpstr>Calibri</vt:lpstr>
      <vt:lpstr>Cambria</vt:lpstr>
      <vt:lpstr>Symbol</vt:lpstr>
      <vt:lpstr>Retrospect</vt:lpstr>
      <vt:lpstr>NEW EMPLOYMENT LAWS EVERY EMPLOYER NEEDS TO KNOW </vt:lpstr>
      <vt:lpstr>Overview of New Employment Laws</vt:lpstr>
      <vt:lpstr>Paid Leave for All Workers</vt:lpstr>
      <vt:lpstr>PLAW Leave Essentials </vt:lpstr>
      <vt:lpstr>Notice of PLAW Leave </vt:lpstr>
      <vt:lpstr>  PLAW Leave Accrual </vt:lpstr>
      <vt:lpstr>To Pay or Not To Pay </vt:lpstr>
      <vt:lpstr>Employer Obligations and Penalties </vt:lpstr>
      <vt:lpstr>PLAW Leave Miscellaneous </vt:lpstr>
      <vt:lpstr>Unanswered Questions??? </vt:lpstr>
      <vt:lpstr>Illinois Equal Pay Act</vt:lpstr>
      <vt:lpstr>“Pay Scale” Amendment </vt:lpstr>
      <vt:lpstr>Wage Payment and Collection Act </vt:lpstr>
      <vt:lpstr>Reimbursement of Employee Expenses </vt:lpstr>
      <vt:lpstr>One Day Rest in Seven Act </vt:lpstr>
      <vt:lpstr>Illinois Family Bereavement Leave Law</vt:lpstr>
      <vt:lpstr>Expanded Coverage under FBL</vt:lpstr>
      <vt:lpstr>Providing Urgent Maternal Protections  for Nursing Mothers Act</vt:lpstr>
      <vt:lpstr>  Pump at Work Protections </vt:lpstr>
      <vt:lpstr>Illinois Minimum Wage Law</vt:lpstr>
      <vt:lpstr>Jett Hawkins Law</vt:lpstr>
      <vt:lpstr>CROWN Act</vt:lpstr>
      <vt:lpstr>Federal CROWN Act </vt:lpstr>
      <vt:lpstr>Disability Discrimination</vt:lpstr>
      <vt:lpstr>Work Authorization Status Discrimination </vt:lpstr>
      <vt:lpstr>Criminal Background Checks</vt:lpstr>
      <vt:lpstr>Use of Conviction Records</vt:lpstr>
      <vt:lpstr>Individualized Assessment</vt:lpstr>
      <vt:lpstr>Interactive Assessment</vt:lpstr>
      <vt:lpstr>Mitigating Factors to Consider</vt:lpstr>
      <vt:lpstr>More Mitigating Factors</vt:lpstr>
      <vt:lpstr>Final Mitigating Factors</vt:lpstr>
      <vt:lpstr>Written Notice of Decision</vt:lpstr>
      <vt:lpstr>Sexual Orientation and Gender Identity Discrimination</vt:lpstr>
      <vt:lpstr>Adverse Impact of Software, Algorithms, and Artificial Intelligence</vt:lpstr>
      <vt:lpstr>Selection Rate and 4/5 Rule </vt:lpstr>
      <vt:lpstr>Artificial Intelligence Video Interview Act</vt:lpstr>
      <vt:lpstr>Victims’ Economic Security and Safety Act</vt:lpstr>
      <vt:lpstr>VESSA Leave </vt:lpstr>
      <vt:lpstr>On the Horizon… </vt:lpstr>
      <vt:lpstr>Independent Contractor or Employee </vt:lpstr>
      <vt:lpstr>Right to Privacy in the Workplace Act </vt:lpstr>
      <vt:lpstr>Expect More to Come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EMPLOYMENT LAWS ALL ENTITIES SHOULD KNOW</dc:title>
  <dc:creator>Karin Anderson</dc:creator>
  <cp:lastModifiedBy>Karin Anderson</cp:lastModifiedBy>
  <cp:revision>33</cp:revision>
  <cp:lastPrinted>2023-05-22T23:19:03Z</cp:lastPrinted>
  <dcterms:created xsi:type="dcterms:W3CDTF">2022-10-06T18:03:47Z</dcterms:created>
  <dcterms:modified xsi:type="dcterms:W3CDTF">2023-05-22T23:35:44Z</dcterms:modified>
</cp:coreProperties>
</file>