
<file path=[Content_Types].xml><?xml version="1.0" encoding="utf-8"?>
<Types xmlns="http://schemas.openxmlformats.org/package/2006/content-types">
  <Default Extension="gif" ContentType="image/gif"/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8" r:id="rId1"/>
  </p:sldMasterIdLst>
  <p:notesMasterIdLst>
    <p:notesMasterId r:id="rId62"/>
  </p:notesMasterIdLst>
  <p:sldIdLst>
    <p:sldId id="256" r:id="rId2"/>
    <p:sldId id="295" r:id="rId3"/>
    <p:sldId id="296" r:id="rId4"/>
    <p:sldId id="294" r:id="rId5"/>
    <p:sldId id="293" r:id="rId6"/>
    <p:sldId id="258" r:id="rId7"/>
    <p:sldId id="259" r:id="rId8"/>
    <p:sldId id="297" r:id="rId9"/>
    <p:sldId id="260" r:id="rId10"/>
    <p:sldId id="276" r:id="rId11"/>
    <p:sldId id="317" r:id="rId12"/>
    <p:sldId id="261" r:id="rId13"/>
    <p:sldId id="262" r:id="rId14"/>
    <p:sldId id="263" r:id="rId15"/>
    <p:sldId id="264" r:id="rId16"/>
    <p:sldId id="265" r:id="rId17"/>
    <p:sldId id="267" r:id="rId18"/>
    <p:sldId id="266" r:id="rId19"/>
    <p:sldId id="278" r:id="rId20"/>
    <p:sldId id="279" r:id="rId21"/>
    <p:sldId id="280" r:id="rId22"/>
    <p:sldId id="303" r:id="rId23"/>
    <p:sldId id="301" r:id="rId24"/>
    <p:sldId id="302" r:id="rId25"/>
    <p:sldId id="304" r:id="rId26"/>
    <p:sldId id="305" r:id="rId27"/>
    <p:sldId id="306" r:id="rId28"/>
    <p:sldId id="307" r:id="rId29"/>
    <p:sldId id="309" r:id="rId30"/>
    <p:sldId id="308" r:id="rId31"/>
    <p:sldId id="268" r:id="rId32"/>
    <p:sldId id="269" r:id="rId33"/>
    <p:sldId id="318" r:id="rId34"/>
    <p:sldId id="270" r:id="rId35"/>
    <p:sldId id="271" r:id="rId36"/>
    <p:sldId id="272" r:id="rId37"/>
    <p:sldId id="275" r:id="rId38"/>
    <p:sldId id="273" r:id="rId39"/>
    <p:sldId id="277" r:id="rId40"/>
    <p:sldId id="274" r:id="rId41"/>
    <p:sldId id="281" r:id="rId42"/>
    <p:sldId id="310" r:id="rId43"/>
    <p:sldId id="319" r:id="rId44"/>
    <p:sldId id="283" r:id="rId45"/>
    <p:sldId id="284" r:id="rId46"/>
    <p:sldId id="285" r:id="rId47"/>
    <p:sldId id="288" r:id="rId48"/>
    <p:sldId id="320" r:id="rId49"/>
    <p:sldId id="282" r:id="rId50"/>
    <p:sldId id="312" r:id="rId51"/>
    <p:sldId id="289" r:id="rId52"/>
    <p:sldId id="290" r:id="rId53"/>
    <p:sldId id="313" r:id="rId54"/>
    <p:sldId id="315" r:id="rId55"/>
    <p:sldId id="314" r:id="rId56"/>
    <p:sldId id="291" r:id="rId57"/>
    <p:sldId id="292" r:id="rId58"/>
    <p:sldId id="311" r:id="rId59"/>
    <p:sldId id="316" r:id="rId60"/>
    <p:sldId id="300" r:id="rId6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10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6C990C-6798-48B7-B8CE-3797FF3EC9AB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C273B120-417D-47D3-8064-DEC17B8DE58E}">
      <dgm:prSet phldrT="[Text]"/>
      <dgm:spPr/>
      <dgm:t>
        <a:bodyPr/>
        <a:lstStyle/>
        <a:p>
          <a:r>
            <a:rPr lang="en-US" dirty="0"/>
            <a:t>Letter to Editor</a:t>
          </a:r>
        </a:p>
      </dgm:t>
    </dgm:pt>
    <dgm:pt modelId="{AA10AC15-36D7-4571-A7DA-2841A7B4709A}" type="parTrans" cxnId="{67E773CC-832E-4D77-AB60-C3963A58BF43}">
      <dgm:prSet/>
      <dgm:spPr/>
      <dgm:t>
        <a:bodyPr/>
        <a:lstStyle/>
        <a:p>
          <a:endParaRPr lang="en-US"/>
        </a:p>
      </dgm:t>
    </dgm:pt>
    <dgm:pt modelId="{7C592713-26C9-4D8C-BBEE-F19400E0B93C}" type="sibTrans" cxnId="{67E773CC-832E-4D77-AB60-C3963A58BF43}">
      <dgm:prSet/>
      <dgm:spPr/>
      <dgm:t>
        <a:bodyPr/>
        <a:lstStyle/>
        <a:p>
          <a:endParaRPr lang="en-US"/>
        </a:p>
      </dgm:t>
    </dgm:pt>
    <dgm:pt modelId="{383DB3E4-B1A2-4C28-A998-BB0327E3A9A4}">
      <dgm:prSet phldrT="[Text]"/>
      <dgm:spPr/>
      <dgm:t>
        <a:bodyPr/>
        <a:lstStyle/>
        <a:p>
          <a:r>
            <a:rPr lang="en-US" dirty="0"/>
            <a:t>Speech at Public Meeting</a:t>
          </a:r>
        </a:p>
      </dgm:t>
    </dgm:pt>
    <dgm:pt modelId="{D101D939-6619-47BD-998B-B9F332E316E0}" type="parTrans" cxnId="{5F23E806-7CFF-47C6-8C6A-2335398B0947}">
      <dgm:prSet/>
      <dgm:spPr/>
      <dgm:t>
        <a:bodyPr/>
        <a:lstStyle/>
        <a:p>
          <a:endParaRPr lang="en-US"/>
        </a:p>
      </dgm:t>
    </dgm:pt>
    <dgm:pt modelId="{C3F0A333-8407-4304-9018-DAEB919FB8DA}" type="sibTrans" cxnId="{5F23E806-7CFF-47C6-8C6A-2335398B0947}">
      <dgm:prSet/>
      <dgm:spPr/>
      <dgm:t>
        <a:bodyPr/>
        <a:lstStyle/>
        <a:p>
          <a:endParaRPr lang="en-US"/>
        </a:p>
      </dgm:t>
    </dgm:pt>
    <dgm:pt modelId="{F17E1A90-8791-4A32-91CD-99C368EA1FF8}">
      <dgm:prSet phldrT="[Text]"/>
      <dgm:spPr/>
      <dgm:t>
        <a:bodyPr/>
        <a:lstStyle/>
        <a:p>
          <a:r>
            <a:rPr lang="en-US" dirty="0"/>
            <a:t>Protest in the Park</a:t>
          </a:r>
        </a:p>
      </dgm:t>
    </dgm:pt>
    <dgm:pt modelId="{A6CBAFD2-B36E-42D8-A7EC-C4274C1DB15D}" type="parTrans" cxnId="{E0016482-E194-459A-B884-7BE6EBF46901}">
      <dgm:prSet/>
      <dgm:spPr/>
      <dgm:t>
        <a:bodyPr/>
        <a:lstStyle/>
        <a:p>
          <a:endParaRPr lang="en-US"/>
        </a:p>
      </dgm:t>
    </dgm:pt>
    <dgm:pt modelId="{8733954F-EBD9-4F10-8EFE-6255EED0CFFC}" type="sibTrans" cxnId="{E0016482-E194-459A-B884-7BE6EBF46901}">
      <dgm:prSet/>
      <dgm:spPr/>
      <dgm:t>
        <a:bodyPr/>
        <a:lstStyle/>
        <a:p>
          <a:endParaRPr lang="en-US"/>
        </a:p>
      </dgm:t>
    </dgm:pt>
    <dgm:pt modelId="{51A79FC1-034C-4702-9F37-8EF8C93ACCD6}" type="pres">
      <dgm:prSet presAssocID="{416C990C-6798-48B7-B8CE-3797FF3EC9AB}" presName="compositeShape" presStyleCnt="0">
        <dgm:presLayoutVars>
          <dgm:chMax val="7"/>
          <dgm:dir/>
          <dgm:resizeHandles val="exact"/>
        </dgm:presLayoutVars>
      </dgm:prSet>
      <dgm:spPr/>
    </dgm:pt>
    <dgm:pt modelId="{599B89E8-A957-423B-AF12-107B134CEA78}" type="pres">
      <dgm:prSet presAssocID="{C273B120-417D-47D3-8064-DEC17B8DE58E}" presName="circ1" presStyleLbl="vennNode1" presStyleIdx="0" presStyleCnt="3"/>
      <dgm:spPr/>
    </dgm:pt>
    <dgm:pt modelId="{B0C3ADE0-0B13-4AD0-9493-BCD026FECBF7}" type="pres">
      <dgm:prSet presAssocID="{C273B120-417D-47D3-8064-DEC17B8DE58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D0485B3-5658-4F5F-A85B-DFFFAB60A7ED}" type="pres">
      <dgm:prSet presAssocID="{383DB3E4-B1A2-4C28-A998-BB0327E3A9A4}" presName="circ2" presStyleLbl="vennNode1" presStyleIdx="1" presStyleCnt="3"/>
      <dgm:spPr/>
    </dgm:pt>
    <dgm:pt modelId="{593EC53B-5B85-4128-9309-D4CA44BC43E7}" type="pres">
      <dgm:prSet presAssocID="{383DB3E4-B1A2-4C28-A998-BB0327E3A9A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61FF9C2-81E3-46F6-A79A-84A5A5A00793}" type="pres">
      <dgm:prSet presAssocID="{F17E1A90-8791-4A32-91CD-99C368EA1FF8}" presName="circ3" presStyleLbl="vennNode1" presStyleIdx="2" presStyleCnt="3"/>
      <dgm:spPr/>
    </dgm:pt>
    <dgm:pt modelId="{1866C540-CE8B-4D7E-9574-C471FCC0CD14}" type="pres">
      <dgm:prSet presAssocID="{F17E1A90-8791-4A32-91CD-99C368EA1FF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F23E806-7CFF-47C6-8C6A-2335398B0947}" srcId="{416C990C-6798-48B7-B8CE-3797FF3EC9AB}" destId="{383DB3E4-B1A2-4C28-A998-BB0327E3A9A4}" srcOrd="1" destOrd="0" parTransId="{D101D939-6619-47BD-998B-B9F332E316E0}" sibTransId="{C3F0A333-8407-4304-9018-DAEB919FB8DA}"/>
    <dgm:cxn modelId="{A3D76C0E-2E54-4308-8EAE-0BDF11288B0D}" type="presOf" srcId="{F17E1A90-8791-4A32-91CD-99C368EA1FF8}" destId="{1866C540-CE8B-4D7E-9574-C471FCC0CD14}" srcOrd="1" destOrd="0" presId="urn:microsoft.com/office/officeart/2005/8/layout/venn1"/>
    <dgm:cxn modelId="{8429E81A-F5AD-4F02-8FA8-A10352A8E09F}" type="presOf" srcId="{383DB3E4-B1A2-4C28-A998-BB0327E3A9A4}" destId="{2D0485B3-5658-4F5F-A85B-DFFFAB60A7ED}" srcOrd="0" destOrd="0" presId="urn:microsoft.com/office/officeart/2005/8/layout/venn1"/>
    <dgm:cxn modelId="{709DFE31-18D5-4091-A88C-3F7A4F3FE150}" type="presOf" srcId="{C273B120-417D-47D3-8064-DEC17B8DE58E}" destId="{599B89E8-A957-423B-AF12-107B134CEA78}" srcOrd="0" destOrd="0" presId="urn:microsoft.com/office/officeart/2005/8/layout/venn1"/>
    <dgm:cxn modelId="{EDE0C83B-9760-4AF0-82A7-07FE11BA65F1}" type="presOf" srcId="{383DB3E4-B1A2-4C28-A998-BB0327E3A9A4}" destId="{593EC53B-5B85-4128-9309-D4CA44BC43E7}" srcOrd="1" destOrd="0" presId="urn:microsoft.com/office/officeart/2005/8/layout/venn1"/>
    <dgm:cxn modelId="{4A76CF77-9F31-464B-90B6-CAFA62487936}" type="presOf" srcId="{C273B120-417D-47D3-8064-DEC17B8DE58E}" destId="{B0C3ADE0-0B13-4AD0-9493-BCD026FECBF7}" srcOrd="1" destOrd="0" presId="urn:microsoft.com/office/officeart/2005/8/layout/venn1"/>
    <dgm:cxn modelId="{E0016482-E194-459A-B884-7BE6EBF46901}" srcId="{416C990C-6798-48B7-B8CE-3797FF3EC9AB}" destId="{F17E1A90-8791-4A32-91CD-99C368EA1FF8}" srcOrd="2" destOrd="0" parTransId="{A6CBAFD2-B36E-42D8-A7EC-C4274C1DB15D}" sibTransId="{8733954F-EBD9-4F10-8EFE-6255EED0CFFC}"/>
    <dgm:cxn modelId="{FDFB5496-750F-459A-BF27-855D9C8624C9}" type="presOf" srcId="{F17E1A90-8791-4A32-91CD-99C368EA1FF8}" destId="{E61FF9C2-81E3-46F6-A79A-84A5A5A00793}" srcOrd="0" destOrd="0" presId="urn:microsoft.com/office/officeart/2005/8/layout/venn1"/>
    <dgm:cxn modelId="{67E773CC-832E-4D77-AB60-C3963A58BF43}" srcId="{416C990C-6798-48B7-B8CE-3797FF3EC9AB}" destId="{C273B120-417D-47D3-8064-DEC17B8DE58E}" srcOrd="0" destOrd="0" parTransId="{AA10AC15-36D7-4571-A7DA-2841A7B4709A}" sibTransId="{7C592713-26C9-4D8C-BBEE-F19400E0B93C}"/>
    <dgm:cxn modelId="{4EE99AE2-E788-4ECA-A28C-8FE78AADD1F5}" type="presOf" srcId="{416C990C-6798-48B7-B8CE-3797FF3EC9AB}" destId="{51A79FC1-034C-4702-9F37-8EF8C93ACCD6}" srcOrd="0" destOrd="0" presId="urn:microsoft.com/office/officeart/2005/8/layout/venn1"/>
    <dgm:cxn modelId="{A7D4F814-AB7E-4972-BDAB-968E077922CD}" type="presParOf" srcId="{51A79FC1-034C-4702-9F37-8EF8C93ACCD6}" destId="{599B89E8-A957-423B-AF12-107B134CEA78}" srcOrd="0" destOrd="0" presId="urn:microsoft.com/office/officeart/2005/8/layout/venn1"/>
    <dgm:cxn modelId="{C7E1CA00-2FA5-4F05-9CA4-E520775D9625}" type="presParOf" srcId="{51A79FC1-034C-4702-9F37-8EF8C93ACCD6}" destId="{B0C3ADE0-0B13-4AD0-9493-BCD026FECBF7}" srcOrd="1" destOrd="0" presId="urn:microsoft.com/office/officeart/2005/8/layout/venn1"/>
    <dgm:cxn modelId="{17013FC8-5468-4394-BA32-04D987EFFD07}" type="presParOf" srcId="{51A79FC1-034C-4702-9F37-8EF8C93ACCD6}" destId="{2D0485B3-5658-4F5F-A85B-DFFFAB60A7ED}" srcOrd="2" destOrd="0" presId="urn:microsoft.com/office/officeart/2005/8/layout/venn1"/>
    <dgm:cxn modelId="{E9FC371B-BBFC-49C5-A5B1-1846C4D71EF7}" type="presParOf" srcId="{51A79FC1-034C-4702-9F37-8EF8C93ACCD6}" destId="{593EC53B-5B85-4128-9309-D4CA44BC43E7}" srcOrd="3" destOrd="0" presId="urn:microsoft.com/office/officeart/2005/8/layout/venn1"/>
    <dgm:cxn modelId="{C38A88D7-1199-467F-A978-495A8D1B1A40}" type="presParOf" srcId="{51A79FC1-034C-4702-9F37-8EF8C93ACCD6}" destId="{E61FF9C2-81E3-46F6-A79A-84A5A5A00793}" srcOrd="4" destOrd="0" presId="urn:microsoft.com/office/officeart/2005/8/layout/venn1"/>
    <dgm:cxn modelId="{8C68B2C4-00DE-4C9B-8AC8-817FA0B3F9C7}" type="presParOf" srcId="{51A79FC1-034C-4702-9F37-8EF8C93ACCD6}" destId="{1866C540-CE8B-4D7E-9574-C471FCC0CD1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5DB483-D0BB-41D9-8717-77A2FEC4BAA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DD8C5BC-7C14-4936-98C0-F36CD8F9DF96}">
      <dgm:prSet phldrT="[Text]"/>
      <dgm:spPr/>
      <dgm:t>
        <a:bodyPr/>
        <a:lstStyle/>
        <a:p>
          <a:r>
            <a:rPr lang="en-US" dirty="0"/>
            <a:t>Facebook</a:t>
          </a:r>
        </a:p>
      </dgm:t>
    </dgm:pt>
    <dgm:pt modelId="{C9213D33-E85B-490B-98AB-AC36FE22274F}" type="parTrans" cxnId="{321339C4-421F-4D37-96A2-42A6984DF4D8}">
      <dgm:prSet/>
      <dgm:spPr/>
      <dgm:t>
        <a:bodyPr/>
        <a:lstStyle/>
        <a:p>
          <a:endParaRPr lang="en-US"/>
        </a:p>
      </dgm:t>
    </dgm:pt>
    <dgm:pt modelId="{ED21998C-ADB5-4110-8603-065AF5410D8C}" type="sibTrans" cxnId="{321339C4-421F-4D37-96A2-42A6984DF4D8}">
      <dgm:prSet/>
      <dgm:spPr/>
      <dgm:t>
        <a:bodyPr/>
        <a:lstStyle/>
        <a:p>
          <a:endParaRPr lang="en-US"/>
        </a:p>
      </dgm:t>
    </dgm:pt>
    <dgm:pt modelId="{AAAB6C79-2EA2-41E9-BA66-931BB14719BC}">
      <dgm:prSet phldrT="[Text]"/>
      <dgm:spPr/>
      <dgm:t>
        <a:bodyPr/>
        <a:lstStyle/>
        <a:p>
          <a:r>
            <a:rPr lang="en-US" dirty="0"/>
            <a:t>Instagram</a:t>
          </a:r>
        </a:p>
      </dgm:t>
    </dgm:pt>
    <dgm:pt modelId="{C30CA84C-994E-4C52-B2F4-33B1D4341D7D}" type="parTrans" cxnId="{65949DC3-9570-4AA2-BDFE-CED85285A8FA}">
      <dgm:prSet/>
      <dgm:spPr/>
      <dgm:t>
        <a:bodyPr/>
        <a:lstStyle/>
        <a:p>
          <a:endParaRPr lang="en-US"/>
        </a:p>
      </dgm:t>
    </dgm:pt>
    <dgm:pt modelId="{C007098D-B085-42B5-8C27-8EB8C9591ABF}" type="sibTrans" cxnId="{65949DC3-9570-4AA2-BDFE-CED85285A8FA}">
      <dgm:prSet/>
      <dgm:spPr/>
      <dgm:t>
        <a:bodyPr/>
        <a:lstStyle/>
        <a:p>
          <a:endParaRPr lang="en-US"/>
        </a:p>
      </dgm:t>
    </dgm:pt>
    <dgm:pt modelId="{860FB614-E355-4367-AC43-693DD978FBF5}">
      <dgm:prSet phldrT="[Text]"/>
      <dgm:spPr/>
      <dgm:t>
        <a:bodyPr/>
        <a:lstStyle/>
        <a:p>
          <a:r>
            <a:rPr lang="en-US" dirty="0"/>
            <a:t>YouTube</a:t>
          </a:r>
        </a:p>
      </dgm:t>
    </dgm:pt>
    <dgm:pt modelId="{B96A21D6-69ED-4D66-8A5A-3BDCDBB287DE}" type="parTrans" cxnId="{242CC773-37B9-429C-8BF6-D29358585A5B}">
      <dgm:prSet/>
      <dgm:spPr/>
      <dgm:t>
        <a:bodyPr/>
        <a:lstStyle/>
        <a:p>
          <a:endParaRPr lang="en-US"/>
        </a:p>
      </dgm:t>
    </dgm:pt>
    <dgm:pt modelId="{B94BFD71-850B-442A-A1BB-DDAF8A50BCDC}" type="sibTrans" cxnId="{242CC773-37B9-429C-8BF6-D29358585A5B}">
      <dgm:prSet/>
      <dgm:spPr/>
      <dgm:t>
        <a:bodyPr/>
        <a:lstStyle/>
        <a:p>
          <a:endParaRPr lang="en-US"/>
        </a:p>
      </dgm:t>
    </dgm:pt>
    <dgm:pt modelId="{19B7B881-C00C-4B1E-BD68-78D331AB1F9D}">
      <dgm:prSet phldrT="[Text]"/>
      <dgm:spPr/>
      <dgm:t>
        <a:bodyPr/>
        <a:lstStyle/>
        <a:p>
          <a:r>
            <a:rPr lang="en-US" dirty="0"/>
            <a:t>Twitter</a:t>
          </a:r>
        </a:p>
      </dgm:t>
    </dgm:pt>
    <dgm:pt modelId="{2F7BC6F2-24AD-4B02-804D-974BE254E59C}" type="parTrans" cxnId="{82721840-B44D-43AD-A639-BF7F6316DEA8}">
      <dgm:prSet/>
      <dgm:spPr/>
      <dgm:t>
        <a:bodyPr/>
        <a:lstStyle/>
        <a:p>
          <a:endParaRPr lang="en-US"/>
        </a:p>
      </dgm:t>
    </dgm:pt>
    <dgm:pt modelId="{4C7C0171-6CE8-483D-B089-791F92D11CF0}" type="sibTrans" cxnId="{82721840-B44D-43AD-A639-BF7F6316DEA8}">
      <dgm:prSet/>
      <dgm:spPr/>
      <dgm:t>
        <a:bodyPr/>
        <a:lstStyle/>
        <a:p>
          <a:endParaRPr lang="en-US"/>
        </a:p>
      </dgm:t>
    </dgm:pt>
    <dgm:pt modelId="{9576947A-5C57-4138-A882-1ACDC4FC70D8}">
      <dgm:prSet phldrT="[Text]"/>
      <dgm:spPr/>
      <dgm:t>
        <a:bodyPr/>
        <a:lstStyle/>
        <a:p>
          <a:r>
            <a:rPr lang="en-US" dirty="0"/>
            <a:t>LinkedIn</a:t>
          </a:r>
        </a:p>
      </dgm:t>
    </dgm:pt>
    <dgm:pt modelId="{C285413F-7BFA-4C11-AF09-095DF7BDC927}" type="parTrans" cxnId="{2DC3504C-B4B9-4904-AC19-0007B5D91A99}">
      <dgm:prSet/>
      <dgm:spPr/>
      <dgm:t>
        <a:bodyPr/>
        <a:lstStyle/>
        <a:p>
          <a:endParaRPr lang="en-US"/>
        </a:p>
      </dgm:t>
    </dgm:pt>
    <dgm:pt modelId="{B8B0E7F2-A465-46FF-B8F4-72D375621348}" type="sibTrans" cxnId="{2DC3504C-B4B9-4904-AC19-0007B5D91A99}">
      <dgm:prSet/>
      <dgm:spPr/>
      <dgm:t>
        <a:bodyPr/>
        <a:lstStyle/>
        <a:p>
          <a:endParaRPr lang="en-US"/>
        </a:p>
      </dgm:t>
    </dgm:pt>
    <dgm:pt modelId="{5FF7CC8D-824C-45DA-A439-A614BD8C1314}" type="pres">
      <dgm:prSet presAssocID="{6F5DB483-D0BB-41D9-8717-77A2FEC4BAA3}" presName="diagram" presStyleCnt="0">
        <dgm:presLayoutVars>
          <dgm:dir/>
          <dgm:resizeHandles val="exact"/>
        </dgm:presLayoutVars>
      </dgm:prSet>
      <dgm:spPr/>
    </dgm:pt>
    <dgm:pt modelId="{6122F784-7D3B-46BF-BAED-B0A35557188A}" type="pres">
      <dgm:prSet presAssocID="{1DD8C5BC-7C14-4936-98C0-F36CD8F9DF96}" presName="node" presStyleLbl="node1" presStyleIdx="0" presStyleCnt="5">
        <dgm:presLayoutVars>
          <dgm:bulletEnabled val="1"/>
        </dgm:presLayoutVars>
      </dgm:prSet>
      <dgm:spPr/>
    </dgm:pt>
    <dgm:pt modelId="{3A9DE77C-CA67-44DC-B754-D1B361BAE4D1}" type="pres">
      <dgm:prSet presAssocID="{ED21998C-ADB5-4110-8603-065AF5410D8C}" presName="sibTrans" presStyleCnt="0"/>
      <dgm:spPr/>
    </dgm:pt>
    <dgm:pt modelId="{7FE4673C-0ABA-4922-8812-3C5E50836B4B}" type="pres">
      <dgm:prSet presAssocID="{AAAB6C79-2EA2-41E9-BA66-931BB14719BC}" presName="node" presStyleLbl="node1" presStyleIdx="1" presStyleCnt="5">
        <dgm:presLayoutVars>
          <dgm:bulletEnabled val="1"/>
        </dgm:presLayoutVars>
      </dgm:prSet>
      <dgm:spPr/>
    </dgm:pt>
    <dgm:pt modelId="{487A00CF-D69A-485C-9556-460386753D1D}" type="pres">
      <dgm:prSet presAssocID="{C007098D-B085-42B5-8C27-8EB8C9591ABF}" presName="sibTrans" presStyleCnt="0"/>
      <dgm:spPr/>
    </dgm:pt>
    <dgm:pt modelId="{5FED7683-0BA3-46C7-9A84-EEC5DE09F3BB}" type="pres">
      <dgm:prSet presAssocID="{860FB614-E355-4367-AC43-693DD978FBF5}" presName="node" presStyleLbl="node1" presStyleIdx="2" presStyleCnt="5">
        <dgm:presLayoutVars>
          <dgm:bulletEnabled val="1"/>
        </dgm:presLayoutVars>
      </dgm:prSet>
      <dgm:spPr/>
    </dgm:pt>
    <dgm:pt modelId="{9D069D9C-EAAC-4FA9-94E5-A57B887C47BE}" type="pres">
      <dgm:prSet presAssocID="{B94BFD71-850B-442A-A1BB-DDAF8A50BCDC}" presName="sibTrans" presStyleCnt="0"/>
      <dgm:spPr/>
    </dgm:pt>
    <dgm:pt modelId="{A762A88C-02A1-4DA4-9DDF-E93B736932EA}" type="pres">
      <dgm:prSet presAssocID="{19B7B881-C00C-4B1E-BD68-78D331AB1F9D}" presName="node" presStyleLbl="node1" presStyleIdx="3" presStyleCnt="5">
        <dgm:presLayoutVars>
          <dgm:bulletEnabled val="1"/>
        </dgm:presLayoutVars>
      </dgm:prSet>
      <dgm:spPr/>
    </dgm:pt>
    <dgm:pt modelId="{B65FD82A-4ED7-4FF7-8E40-245B161C97FA}" type="pres">
      <dgm:prSet presAssocID="{4C7C0171-6CE8-483D-B089-791F92D11CF0}" presName="sibTrans" presStyleCnt="0"/>
      <dgm:spPr/>
    </dgm:pt>
    <dgm:pt modelId="{916E3A07-6462-4EEE-B8C9-25666D20FC50}" type="pres">
      <dgm:prSet presAssocID="{9576947A-5C57-4138-A882-1ACDC4FC70D8}" presName="node" presStyleLbl="node1" presStyleIdx="4" presStyleCnt="5">
        <dgm:presLayoutVars>
          <dgm:bulletEnabled val="1"/>
        </dgm:presLayoutVars>
      </dgm:prSet>
      <dgm:spPr/>
    </dgm:pt>
  </dgm:ptLst>
  <dgm:cxnLst>
    <dgm:cxn modelId="{4BECC302-5613-4E4E-A13E-53EAE1E0DBEB}" type="presOf" srcId="{1DD8C5BC-7C14-4936-98C0-F36CD8F9DF96}" destId="{6122F784-7D3B-46BF-BAED-B0A35557188A}" srcOrd="0" destOrd="0" presId="urn:microsoft.com/office/officeart/2005/8/layout/default"/>
    <dgm:cxn modelId="{17095213-5D6A-4126-A495-A5329F5E5EFE}" type="presOf" srcId="{6F5DB483-D0BB-41D9-8717-77A2FEC4BAA3}" destId="{5FF7CC8D-824C-45DA-A439-A614BD8C1314}" srcOrd="0" destOrd="0" presId="urn:microsoft.com/office/officeart/2005/8/layout/default"/>
    <dgm:cxn modelId="{D25A9213-127D-45BF-B486-7F1A14BDE2F5}" type="presOf" srcId="{19B7B881-C00C-4B1E-BD68-78D331AB1F9D}" destId="{A762A88C-02A1-4DA4-9DDF-E93B736932EA}" srcOrd="0" destOrd="0" presId="urn:microsoft.com/office/officeart/2005/8/layout/default"/>
    <dgm:cxn modelId="{7ABE5E17-7967-48F0-B880-4F830BD12B12}" type="presOf" srcId="{860FB614-E355-4367-AC43-693DD978FBF5}" destId="{5FED7683-0BA3-46C7-9A84-EEC5DE09F3BB}" srcOrd="0" destOrd="0" presId="urn:microsoft.com/office/officeart/2005/8/layout/default"/>
    <dgm:cxn modelId="{82721840-B44D-43AD-A639-BF7F6316DEA8}" srcId="{6F5DB483-D0BB-41D9-8717-77A2FEC4BAA3}" destId="{19B7B881-C00C-4B1E-BD68-78D331AB1F9D}" srcOrd="3" destOrd="0" parTransId="{2F7BC6F2-24AD-4B02-804D-974BE254E59C}" sibTransId="{4C7C0171-6CE8-483D-B089-791F92D11CF0}"/>
    <dgm:cxn modelId="{2DC3504C-B4B9-4904-AC19-0007B5D91A99}" srcId="{6F5DB483-D0BB-41D9-8717-77A2FEC4BAA3}" destId="{9576947A-5C57-4138-A882-1ACDC4FC70D8}" srcOrd="4" destOrd="0" parTransId="{C285413F-7BFA-4C11-AF09-095DF7BDC927}" sibTransId="{B8B0E7F2-A465-46FF-B8F4-72D375621348}"/>
    <dgm:cxn modelId="{242CC773-37B9-429C-8BF6-D29358585A5B}" srcId="{6F5DB483-D0BB-41D9-8717-77A2FEC4BAA3}" destId="{860FB614-E355-4367-AC43-693DD978FBF5}" srcOrd="2" destOrd="0" parTransId="{B96A21D6-69ED-4D66-8A5A-3BDCDBB287DE}" sibTransId="{B94BFD71-850B-442A-A1BB-DDAF8A50BCDC}"/>
    <dgm:cxn modelId="{120E7CA6-3C08-4967-8E7E-E5D497EF04AD}" type="presOf" srcId="{9576947A-5C57-4138-A882-1ACDC4FC70D8}" destId="{916E3A07-6462-4EEE-B8C9-25666D20FC50}" srcOrd="0" destOrd="0" presId="urn:microsoft.com/office/officeart/2005/8/layout/default"/>
    <dgm:cxn modelId="{65949DC3-9570-4AA2-BDFE-CED85285A8FA}" srcId="{6F5DB483-D0BB-41D9-8717-77A2FEC4BAA3}" destId="{AAAB6C79-2EA2-41E9-BA66-931BB14719BC}" srcOrd="1" destOrd="0" parTransId="{C30CA84C-994E-4C52-B2F4-33B1D4341D7D}" sibTransId="{C007098D-B085-42B5-8C27-8EB8C9591ABF}"/>
    <dgm:cxn modelId="{321339C4-421F-4D37-96A2-42A6984DF4D8}" srcId="{6F5DB483-D0BB-41D9-8717-77A2FEC4BAA3}" destId="{1DD8C5BC-7C14-4936-98C0-F36CD8F9DF96}" srcOrd="0" destOrd="0" parTransId="{C9213D33-E85B-490B-98AB-AC36FE22274F}" sibTransId="{ED21998C-ADB5-4110-8603-065AF5410D8C}"/>
    <dgm:cxn modelId="{D348FAEE-7DD2-41D1-8556-0D87DA626A39}" type="presOf" srcId="{AAAB6C79-2EA2-41E9-BA66-931BB14719BC}" destId="{7FE4673C-0ABA-4922-8812-3C5E50836B4B}" srcOrd="0" destOrd="0" presId="urn:microsoft.com/office/officeart/2005/8/layout/default"/>
    <dgm:cxn modelId="{EBF02C07-D8C1-4457-B74A-A0B58171F6C5}" type="presParOf" srcId="{5FF7CC8D-824C-45DA-A439-A614BD8C1314}" destId="{6122F784-7D3B-46BF-BAED-B0A35557188A}" srcOrd="0" destOrd="0" presId="urn:microsoft.com/office/officeart/2005/8/layout/default"/>
    <dgm:cxn modelId="{A3CEC64C-EB26-4EC2-A14E-2A508F83A708}" type="presParOf" srcId="{5FF7CC8D-824C-45DA-A439-A614BD8C1314}" destId="{3A9DE77C-CA67-44DC-B754-D1B361BAE4D1}" srcOrd="1" destOrd="0" presId="urn:microsoft.com/office/officeart/2005/8/layout/default"/>
    <dgm:cxn modelId="{16219B15-689E-4A35-95AE-49F397E9F4B1}" type="presParOf" srcId="{5FF7CC8D-824C-45DA-A439-A614BD8C1314}" destId="{7FE4673C-0ABA-4922-8812-3C5E50836B4B}" srcOrd="2" destOrd="0" presId="urn:microsoft.com/office/officeart/2005/8/layout/default"/>
    <dgm:cxn modelId="{FFF7A0FB-2B1A-43E9-B3E9-1A5DFA8C8D38}" type="presParOf" srcId="{5FF7CC8D-824C-45DA-A439-A614BD8C1314}" destId="{487A00CF-D69A-485C-9556-460386753D1D}" srcOrd="3" destOrd="0" presId="urn:microsoft.com/office/officeart/2005/8/layout/default"/>
    <dgm:cxn modelId="{C22F83C5-F11F-4324-9EF1-92765FF0A950}" type="presParOf" srcId="{5FF7CC8D-824C-45DA-A439-A614BD8C1314}" destId="{5FED7683-0BA3-46C7-9A84-EEC5DE09F3BB}" srcOrd="4" destOrd="0" presId="urn:microsoft.com/office/officeart/2005/8/layout/default"/>
    <dgm:cxn modelId="{93179429-D2D6-464F-A955-4F200FC95A3A}" type="presParOf" srcId="{5FF7CC8D-824C-45DA-A439-A614BD8C1314}" destId="{9D069D9C-EAAC-4FA9-94E5-A57B887C47BE}" srcOrd="5" destOrd="0" presId="urn:microsoft.com/office/officeart/2005/8/layout/default"/>
    <dgm:cxn modelId="{C92B7BA7-F5E8-4C10-8A54-FD22FF854C5F}" type="presParOf" srcId="{5FF7CC8D-824C-45DA-A439-A614BD8C1314}" destId="{A762A88C-02A1-4DA4-9DDF-E93B736932EA}" srcOrd="6" destOrd="0" presId="urn:microsoft.com/office/officeart/2005/8/layout/default"/>
    <dgm:cxn modelId="{5EB48A32-B5E3-4BE8-874B-2480DE4BEEBC}" type="presParOf" srcId="{5FF7CC8D-824C-45DA-A439-A614BD8C1314}" destId="{B65FD82A-4ED7-4FF7-8E40-245B161C97FA}" srcOrd="7" destOrd="0" presId="urn:microsoft.com/office/officeart/2005/8/layout/default"/>
    <dgm:cxn modelId="{58B1CD93-967B-46CE-8C66-11F47BE04D6D}" type="presParOf" srcId="{5FF7CC8D-824C-45DA-A439-A614BD8C1314}" destId="{916E3A07-6462-4EEE-B8C9-25666D20FC5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C76DD7-1169-46C6-946C-608C41F6A458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2CF3ACC-FE27-4C6C-971F-FF99EDECBAC0}">
      <dgm:prSet/>
      <dgm:spPr/>
      <dgm:t>
        <a:bodyPr/>
        <a:lstStyle/>
        <a:p>
          <a:pPr rtl="0"/>
          <a:r>
            <a:rPr lang="en-US" dirty="0"/>
            <a:t>Interactive Communication at </a:t>
          </a:r>
          <a:r>
            <a:rPr lang="en-US" u="sng" dirty="0"/>
            <a:t>Every</a:t>
          </a:r>
          <a:r>
            <a:rPr lang="en-US" dirty="0"/>
            <a:t> Level of Government</a:t>
          </a:r>
        </a:p>
      </dgm:t>
    </dgm:pt>
    <dgm:pt modelId="{530BEA41-EA7F-4F19-AAEA-BDCA341240C6}" type="parTrans" cxnId="{7989EF73-8C61-4A77-BB11-D875A41C5616}">
      <dgm:prSet/>
      <dgm:spPr/>
      <dgm:t>
        <a:bodyPr/>
        <a:lstStyle/>
        <a:p>
          <a:endParaRPr lang="en-US"/>
        </a:p>
      </dgm:t>
    </dgm:pt>
    <dgm:pt modelId="{0CECCA25-6469-441F-90F3-9728B3B7E30E}" type="sibTrans" cxnId="{7989EF73-8C61-4A77-BB11-D875A41C5616}">
      <dgm:prSet/>
      <dgm:spPr/>
      <dgm:t>
        <a:bodyPr/>
        <a:lstStyle/>
        <a:p>
          <a:endParaRPr lang="en-US"/>
        </a:p>
      </dgm:t>
    </dgm:pt>
    <dgm:pt modelId="{7A89C548-C3D5-43DE-B81B-EDEE0CA1D33F}">
      <dgm:prSet/>
      <dgm:spPr/>
      <dgm:t>
        <a:bodyPr/>
        <a:lstStyle/>
        <a:p>
          <a:r>
            <a:rPr lang="en-US" dirty="0"/>
            <a:t>@JoeBiden</a:t>
          </a:r>
        </a:p>
        <a:p>
          <a:r>
            <a:rPr lang="en-US" dirty="0"/>
            <a:t>37.6 M followers</a:t>
          </a:r>
        </a:p>
      </dgm:t>
    </dgm:pt>
    <dgm:pt modelId="{D0721B9C-CAEE-462B-946E-E3B7E6E0EE41}" type="parTrans" cxnId="{90E3D631-D200-49CD-8FD4-DE064671DE6B}">
      <dgm:prSet/>
      <dgm:spPr/>
      <dgm:t>
        <a:bodyPr/>
        <a:lstStyle/>
        <a:p>
          <a:endParaRPr lang="en-US"/>
        </a:p>
      </dgm:t>
    </dgm:pt>
    <dgm:pt modelId="{23110042-DF88-430E-B590-1B76C6C243BC}" type="sibTrans" cxnId="{90E3D631-D200-49CD-8FD4-DE064671DE6B}">
      <dgm:prSet/>
      <dgm:spPr/>
      <dgm:t>
        <a:bodyPr/>
        <a:lstStyle/>
        <a:p>
          <a:endParaRPr lang="en-US"/>
        </a:p>
      </dgm:t>
    </dgm:pt>
    <dgm:pt modelId="{A378C27F-1207-4FA0-887A-7B0B1E5064FB}">
      <dgm:prSet/>
      <dgm:spPr/>
      <dgm:t>
        <a:bodyPr/>
        <a:lstStyle/>
        <a:p>
          <a:r>
            <a:rPr lang="en-US" dirty="0"/>
            <a:t>@LeaderMcConnell</a:t>
          </a:r>
        </a:p>
        <a:p>
          <a:r>
            <a:rPr lang="en-US" dirty="0"/>
            <a:t>2.1 M followers</a:t>
          </a:r>
        </a:p>
      </dgm:t>
    </dgm:pt>
    <dgm:pt modelId="{21CC0890-99A8-4ACE-90A2-AFA97143F403}" type="parTrans" cxnId="{812B085F-77C3-43F1-89EE-E579526DBD82}">
      <dgm:prSet/>
      <dgm:spPr/>
      <dgm:t>
        <a:bodyPr/>
        <a:lstStyle/>
        <a:p>
          <a:endParaRPr lang="en-US"/>
        </a:p>
      </dgm:t>
    </dgm:pt>
    <dgm:pt modelId="{4AD4CB79-5775-4C0F-97F9-9165D4530453}" type="sibTrans" cxnId="{812B085F-77C3-43F1-89EE-E579526DBD82}">
      <dgm:prSet/>
      <dgm:spPr/>
      <dgm:t>
        <a:bodyPr/>
        <a:lstStyle/>
        <a:p>
          <a:endParaRPr lang="en-US"/>
        </a:p>
      </dgm:t>
    </dgm:pt>
    <dgm:pt modelId="{56010A05-726C-4B51-91C2-09C5C0AD5EEA}">
      <dgm:prSet/>
      <dgm:spPr/>
      <dgm:t>
        <a:bodyPr/>
        <a:lstStyle/>
        <a:p>
          <a:r>
            <a:rPr lang="en-US" dirty="0"/>
            <a:t>@GovPritzker</a:t>
          </a:r>
        </a:p>
        <a:p>
          <a:r>
            <a:rPr lang="en-US" dirty="0"/>
            <a:t>251 K followers</a:t>
          </a:r>
        </a:p>
      </dgm:t>
    </dgm:pt>
    <dgm:pt modelId="{BF323D7A-12A8-4421-BC99-A5EA8DA51B7F}" type="parTrans" cxnId="{33C70BE5-E523-4EC8-9B0D-364686D70737}">
      <dgm:prSet/>
      <dgm:spPr/>
      <dgm:t>
        <a:bodyPr/>
        <a:lstStyle/>
        <a:p>
          <a:endParaRPr lang="en-US"/>
        </a:p>
      </dgm:t>
    </dgm:pt>
    <dgm:pt modelId="{59B08508-31C0-4A59-8BDC-173DC978D2D4}" type="sibTrans" cxnId="{33C70BE5-E523-4EC8-9B0D-364686D70737}">
      <dgm:prSet/>
      <dgm:spPr/>
      <dgm:t>
        <a:bodyPr/>
        <a:lstStyle/>
        <a:p>
          <a:endParaRPr lang="en-US"/>
        </a:p>
      </dgm:t>
    </dgm:pt>
    <dgm:pt modelId="{C9B2918E-22FC-4C32-B915-AF111058AFC7}">
      <dgm:prSet/>
      <dgm:spPr/>
      <dgm:t>
        <a:bodyPr/>
        <a:lstStyle/>
        <a:p>
          <a:r>
            <a:rPr lang="en-US" b="0" i="0" dirty="0"/>
            <a:t>@D28Northbrook</a:t>
          </a:r>
        </a:p>
        <a:p>
          <a:r>
            <a:rPr lang="en-US" b="0" i="0" dirty="0"/>
            <a:t>455 followers</a:t>
          </a:r>
          <a:endParaRPr lang="en-US" dirty="0"/>
        </a:p>
      </dgm:t>
    </dgm:pt>
    <dgm:pt modelId="{A055F162-D1A0-4251-A63F-A97D5B87B8E3}" type="parTrans" cxnId="{75C9823C-7145-4384-A931-1F86DEAE6076}">
      <dgm:prSet/>
      <dgm:spPr/>
      <dgm:t>
        <a:bodyPr/>
        <a:lstStyle/>
        <a:p>
          <a:endParaRPr lang="en-US"/>
        </a:p>
      </dgm:t>
    </dgm:pt>
    <dgm:pt modelId="{EF1629B4-C5A5-4198-9427-9DBC1B8E8DCC}" type="sibTrans" cxnId="{75C9823C-7145-4384-A931-1F86DEAE6076}">
      <dgm:prSet/>
      <dgm:spPr/>
      <dgm:t>
        <a:bodyPr/>
        <a:lstStyle/>
        <a:p>
          <a:endParaRPr lang="en-US"/>
        </a:p>
      </dgm:t>
    </dgm:pt>
    <dgm:pt modelId="{9B323939-8051-4E24-831E-8379C070C94E}" type="pres">
      <dgm:prSet presAssocID="{E3C76DD7-1169-46C6-946C-608C41F6A458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C3D9290-C8EC-46CC-A48B-6D5408809971}" type="pres">
      <dgm:prSet presAssocID="{E3C76DD7-1169-46C6-946C-608C41F6A458}" presName="matrix" presStyleCnt="0"/>
      <dgm:spPr/>
    </dgm:pt>
    <dgm:pt modelId="{E8267B34-A970-482F-BEFD-4FBC80B45660}" type="pres">
      <dgm:prSet presAssocID="{E3C76DD7-1169-46C6-946C-608C41F6A458}" presName="tile1" presStyleLbl="node1" presStyleIdx="0" presStyleCnt="4"/>
      <dgm:spPr/>
    </dgm:pt>
    <dgm:pt modelId="{1B6607C2-719E-410C-8B02-77C751A4E198}" type="pres">
      <dgm:prSet presAssocID="{E3C76DD7-1169-46C6-946C-608C41F6A45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22DCFB1-03E1-4D66-9EA7-F2BC0C585ACB}" type="pres">
      <dgm:prSet presAssocID="{E3C76DD7-1169-46C6-946C-608C41F6A458}" presName="tile2" presStyleLbl="node1" presStyleIdx="1" presStyleCnt="4"/>
      <dgm:spPr/>
    </dgm:pt>
    <dgm:pt modelId="{E73F9301-E04E-4A73-A555-0A5034B7EF5A}" type="pres">
      <dgm:prSet presAssocID="{E3C76DD7-1169-46C6-946C-608C41F6A45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8BB0C9D-9DE0-489D-9501-95C46DAEF80F}" type="pres">
      <dgm:prSet presAssocID="{E3C76DD7-1169-46C6-946C-608C41F6A458}" presName="tile3" presStyleLbl="node1" presStyleIdx="2" presStyleCnt="4"/>
      <dgm:spPr/>
    </dgm:pt>
    <dgm:pt modelId="{62C1AF7A-3FAC-41D3-87FB-384DD6B22EF8}" type="pres">
      <dgm:prSet presAssocID="{E3C76DD7-1169-46C6-946C-608C41F6A45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2BA27BE-F7FA-4592-B422-FBB83DF92EA3}" type="pres">
      <dgm:prSet presAssocID="{E3C76DD7-1169-46C6-946C-608C41F6A458}" presName="tile4" presStyleLbl="node1" presStyleIdx="3" presStyleCnt="4"/>
      <dgm:spPr/>
    </dgm:pt>
    <dgm:pt modelId="{606074DF-E8CA-4A27-BDF2-0D6AA8194085}" type="pres">
      <dgm:prSet presAssocID="{E3C76DD7-1169-46C6-946C-608C41F6A45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596F216-A55C-4E2A-8017-CF7D86659AFE}" type="pres">
      <dgm:prSet presAssocID="{E3C76DD7-1169-46C6-946C-608C41F6A458}" presName="centerTile" presStyleLbl="fgShp" presStyleIdx="0" presStyleCnt="1" custScaleX="121026" custScaleY="166667" custLinFactNeighborX="-4481" custLinFactNeighborY="3067">
        <dgm:presLayoutVars>
          <dgm:chMax val="0"/>
          <dgm:chPref val="0"/>
        </dgm:presLayoutVars>
      </dgm:prSet>
      <dgm:spPr/>
    </dgm:pt>
  </dgm:ptLst>
  <dgm:cxnLst>
    <dgm:cxn modelId="{EA9A9706-1771-4052-9C2A-289A6A21B1FA}" type="presOf" srcId="{C9B2918E-22FC-4C32-B915-AF111058AFC7}" destId="{606074DF-E8CA-4A27-BDF2-0D6AA8194085}" srcOrd="1" destOrd="0" presId="urn:microsoft.com/office/officeart/2005/8/layout/matrix1"/>
    <dgm:cxn modelId="{528BED14-FD46-49B9-9A25-61A2C77B1272}" type="presOf" srcId="{82CF3ACC-FE27-4C6C-971F-FF99EDECBAC0}" destId="{E596F216-A55C-4E2A-8017-CF7D86659AFE}" srcOrd="0" destOrd="0" presId="urn:microsoft.com/office/officeart/2005/8/layout/matrix1"/>
    <dgm:cxn modelId="{4696C631-34B9-4922-A200-0141CBEB4A51}" type="presOf" srcId="{A378C27F-1207-4FA0-887A-7B0B1E5064FB}" destId="{E73F9301-E04E-4A73-A555-0A5034B7EF5A}" srcOrd="1" destOrd="0" presId="urn:microsoft.com/office/officeart/2005/8/layout/matrix1"/>
    <dgm:cxn modelId="{90E3D631-D200-49CD-8FD4-DE064671DE6B}" srcId="{82CF3ACC-FE27-4C6C-971F-FF99EDECBAC0}" destId="{7A89C548-C3D5-43DE-B81B-EDEE0CA1D33F}" srcOrd="0" destOrd="0" parTransId="{D0721B9C-CAEE-462B-946E-E3B7E6E0EE41}" sibTransId="{23110042-DF88-430E-B590-1B76C6C243BC}"/>
    <dgm:cxn modelId="{75C9823C-7145-4384-A931-1F86DEAE6076}" srcId="{82CF3ACC-FE27-4C6C-971F-FF99EDECBAC0}" destId="{C9B2918E-22FC-4C32-B915-AF111058AFC7}" srcOrd="3" destOrd="0" parTransId="{A055F162-D1A0-4251-A63F-A97D5B87B8E3}" sibTransId="{EF1629B4-C5A5-4198-9427-9DBC1B8E8DCC}"/>
    <dgm:cxn modelId="{812B085F-77C3-43F1-89EE-E579526DBD82}" srcId="{82CF3ACC-FE27-4C6C-971F-FF99EDECBAC0}" destId="{A378C27F-1207-4FA0-887A-7B0B1E5064FB}" srcOrd="1" destOrd="0" parTransId="{21CC0890-99A8-4ACE-90A2-AFA97143F403}" sibTransId="{4AD4CB79-5775-4C0F-97F9-9165D4530453}"/>
    <dgm:cxn modelId="{D01B7361-AC58-4115-82E9-8102CE942BBF}" type="presOf" srcId="{56010A05-726C-4B51-91C2-09C5C0AD5EEA}" destId="{A8BB0C9D-9DE0-489D-9501-95C46DAEF80F}" srcOrd="0" destOrd="0" presId="urn:microsoft.com/office/officeart/2005/8/layout/matrix1"/>
    <dgm:cxn modelId="{7989EF73-8C61-4A77-BB11-D875A41C5616}" srcId="{E3C76DD7-1169-46C6-946C-608C41F6A458}" destId="{82CF3ACC-FE27-4C6C-971F-FF99EDECBAC0}" srcOrd="0" destOrd="0" parTransId="{530BEA41-EA7F-4F19-AAEA-BDCA341240C6}" sibTransId="{0CECCA25-6469-441F-90F3-9728B3B7E30E}"/>
    <dgm:cxn modelId="{6E548256-B1DE-42D8-8F14-051AFD982AE9}" type="presOf" srcId="{56010A05-726C-4B51-91C2-09C5C0AD5EEA}" destId="{62C1AF7A-3FAC-41D3-87FB-384DD6B22EF8}" srcOrd="1" destOrd="0" presId="urn:microsoft.com/office/officeart/2005/8/layout/matrix1"/>
    <dgm:cxn modelId="{F9957D88-1894-4485-8F61-EB469C114554}" type="presOf" srcId="{7A89C548-C3D5-43DE-B81B-EDEE0CA1D33F}" destId="{1B6607C2-719E-410C-8B02-77C751A4E198}" srcOrd="1" destOrd="0" presId="urn:microsoft.com/office/officeart/2005/8/layout/matrix1"/>
    <dgm:cxn modelId="{8235B68C-18BA-4C55-84B0-3573AEF52E87}" type="presOf" srcId="{7A89C548-C3D5-43DE-B81B-EDEE0CA1D33F}" destId="{E8267B34-A970-482F-BEFD-4FBC80B45660}" srcOrd="0" destOrd="0" presId="urn:microsoft.com/office/officeart/2005/8/layout/matrix1"/>
    <dgm:cxn modelId="{570DDDA1-56A6-436B-8883-926B4AC017EA}" type="presOf" srcId="{A378C27F-1207-4FA0-887A-7B0B1E5064FB}" destId="{322DCFB1-03E1-4D66-9EA7-F2BC0C585ACB}" srcOrd="0" destOrd="0" presId="urn:microsoft.com/office/officeart/2005/8/layout/matrix1"/>
    <dgm:cxn modelId="{435B41A2-8048-4D1C-BE9B-323B0AB4790E}" type="presOf" srcId="{E3C76DD7-1169-46C6-946C-608C41F6A458}" destId="{9B323939-8051-4E24-831E-8379C070C94E}" srcOrd="0" destOrd="0" presId="urn:microsoft.com/office/officeart/2005/8/layout/matrix1"/>
    <dgm:cxn modelId="{33C70BE5-E523-4EC8-9B0D-364686D70737}" srcId="{82CF3ACC-FE27-4C6C-971F-FF99EDECBAC0}" destId="{56010A05-726C-4B51-91C2-09C5C0AD5EEA}" srcOrd="2" destOrd="0" parTransId="{BF323D7A-12A8-4421-BC99-A5EA8DA51B7F}" sibTransId="{59B08508-31C0-4A59-8BDC-173DC978D2D4}"/>
    <dgm:cxn modelId="{C7AD40E9-A1AE-4481-858E-E809362AFD2E}" type="presOf" srcId="{C9B2918E-22FC-4C32-B915-AF111058AFC7}" destId="{72BA27BE-F7FA-4592-B422-FBB83DF92EA3}" srcOrd="0" destOrd="0" presId="urn:microsoft.com/office/officeart/2005/8/layout/matrix1"/>
    <dgm:cxn modelId="{025B297E-D57F-468F-829E-84C17B044069}" type="presParOf" srcId="{9B323939-8051-4E24-831E-8379C070C94E}" destId="{2C3D9290-C8EC-46CC-A48B-6D5408809971}" srcOrd="0" destOrd="0" presId="urn:microsoft.com/office/officeart/2005/8/layout/matrix1"/>
    <dgm:cxn modelId="{A0BCD48E-C37B-4D21-A41C-E040695FF61A}" type="presParOf" srcId="{2C3D9290-C8EC-46CC-A48B-6D5408809971}" destId="{E8267B34-A970-482F-BEFD-4FBC80B45660}" srcOrd="0" destOrd="0" presId="urn:microsoft.com/office/officeart/2005/8/layout/matrix1"/>
    <dgm:cxn modelId="{DF6D8448-BB68-40DE-BB76-019CAA6DD535}" type="presParOf" srcId="{2C3D9290-C8EC-46CC-A48B-6D5408809971}" destId="{1B6607C2-719E-410C-8B02-77C751A4E198}" srcOrd="1" destOrd="0" presId="urn:microsoft.com/office/officeart/2005/8/layout/matrix1"/>
    <dgm:cxn modelId="{5E3F45ED-FBE4-4D05-BA27-0CAF8B9E661D}" type="presParOf" srcId="{2C3D9290-C8EC-46CC-A48B-6D5408809971}" destId="{322DCFB1-03E1-4D66-9EA7-F2BC0C585ACB}" srcOrd="2" destOrd="0" presId="urn:microsoft.com/office/officeart/2005/8/layout/matrix1"/>
    <dgm:cxn modelId="{D79B9D24-3772-40AA-8CAE-D36FBE1CA514}" type="presParOf" srcId="{2C3D9290-C8EC-46CC-A48B-6D5408809971}" destId="{E73F9301-E04E-4A73-A555-0A5034B7EF5A}" srcOrd="3" destOrd="0" presId="urn:microsoft.com/office/officeart/2005/8/layout/matrix1"/>
    <dgm:cxn modelId="{C74B256E-2FF7-461B-A48D-99BEB667BCE2}" type="presParOf" srcId="{2C3D9290-C8EC-46CC-A48B-6D5408809971}" destId="{A8BB0C9D-9DE0-489D-9501-95C46DAEF80F}" srcOrd="4" destOrd="0" presId="urn:microsoft.com/office/officeart/2005/8/layout/matrix1"/>
    <dgm:cxn modelId="{B9F568BE-2FCE-44EF-8F96-D6CB9D42785A}" type="presParOf" srcId="{2C3D9290-C8EC-46CC-A48B-6D5408809971}" destId="{62C1AF7A-3FAC-41D3-87FB-384DD6B22EF8}" srcOrd="5" destOrd="0" presId="urn:microsoft.com/office/officeart/2005/8/layout/matrix1"/>
    <dgm:cxn modelId="{6A7EBC61-F2FC-43C7-A06D-2CFA149E2C87}" type="presParOf" srcId="{2C3D9290-C8EC-46CC-A48B-6D5408809971}" destId="{72BA27BE-F7FA-4592-B422-FBB83DF92EA3}" srcOrd="6" destOrd="0" presId="urn:microsoft.com/office/officeart/2005/8/layout/matrix1"/>
    <dgm:cxn modelId="{EF547F06-7CEF-4D83-AE2A-EF881F48C2BF}" type="presParOf" srcId="{2C3D9290-C8EC-46CC-A48B-6D5408809971}" destId="{606074DF-E8CA-4A27-BDF2-0D6AA8194085}" srcOrd="7" destOrd="0" presId="urn:microsoft.com/office/officeart/2005/8/layout/matrix1"/>
    <dgm:cxn modelId="{C46A85F7-9290-4A35-853F-707247B719BF}" type="presParOf" srcId="{9B323939-8051-4E24-831E-8379C070C94E}" destId="{E596F216-A55C-4E2A-8017-CF7D86659AF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02C397-AB40-4800-B404-0AB27DFF984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0FB2E5B-1FC4-4148-825A-B3C4F5441706}">
      <dgm:prSet/>
      <dgm:spPr/>
      <dgm:t>
        <a:bodyPr/>
        <a:lstStyle/>
        <a:p>
          <a:pPr rtl="0"/>
          <a:r>
            <a:rPr lang="en-US" dirty="0"/>
            <a:t>@AOC</a:t>
          </a:r>
        </a:p>
      </dgm:t>
    </dgm:pt>
    <dgm:pt modelId="{3F29EAFE-6D2F-4CE3-B1D5-AAD45C1376EF}" type="parTrans" cxnId="{93ED78E0-DA00-4D37-9AD5-44562AAA1355}">
      <dgm:prSet/>
      <dgm:spPr/>
      <dgm:t>
        <a:bodyPr/>
        <a:lstStyle/>
        <a:p>
          <a:endParaRPr lang="en-US"/>
        </a:p>
      </dgm:t>
    </dgm:pt>
    <dgm:pt modelId="{70E91E68-A830-4FA6-B524-609764803D6C}" type="sibTrans" cxnId="{93ED78E0-DA00-4D37-9AD5-44562AAA1355}">
      <dgm:prSet/>
      <dgm:spPr/>
      <dgm:t>
        <a:bodyPr/>
        <a:lstStyle/>
        <a:p>
          <a:endParaRPr lang="en-US"/>
        </a:p>
      </dgm:t>
    </dgm:pt>
    <dgm:pt modelId="{A6859233-965A-4FD6-861D-B005FF75FE26}">
      <dgm:prSet/>
      <dgm:spPr/>
      <dgm:t>
        <a:bodyPr/>
        <a:lstStyle/>
        <a:p>
          <a:pPr rtl="0"/>
          <a:r>
            <a:rPr lang="en-US" dirty="0"/>
            <a:t>“</a:t>
          </a:r>
          <a:r>
            <a:rPr lang="en-US" b="0" i="0" dirty="0"/>
            <a:t>It’s appalling that far-right politicians seem to have decided that fall before an election is their regularly scheduled time to commit crimes against humanity on refugees. Don’t normalize this. Lying to &amp; trafficking people for TV and clicks isn’t politics as usual. It’s abuse.” 9/16/22</a:t>
          </a:r>
          <a:endParaRPr lang="en-US" dirty="0"/>
        </a:p>
      </dgm:t>
    </dgm:pt>
    <dgm:pt modelId="{AD237AA6-546F-4E5C-848E-14CDF0040BBA}" type="parTrans" cxnId="{AB5BEE32-A373-4F71-B4C4-245EDBC8DC1C}">
      <dgm:prSet/>
      <dgm:spPr/>
      <dgm:t>
        <a:bodyPr/>
        <a:lstStyle/>
        <a:p>
          <a:endParaRPr lang="en-US"/>
        </a:p>
      </dgm:t>
    </dgm:pt>
    <dgm:pt modelId="{FFC84CCC-3411-4DD0-8281-B2D5118E9ECB}" type="sibTrans" cxnId="{AB5BEE32-A373-4F71-B4C4-245EDBC8DC1C}">
      <dgm:prSet/>
      <dgm:spPr/>
      <dgm:t>
        <a:bodyPr/>
        <a:lstStyle/>
        <a:p>
          <a:endParaRPr lang="en-US"/>
        </a:p>
      </dgm:t>
    </dgm:pt>
    <dgm:pt modelId="{2BE12B21-1531-4B02-8642-F7883DFB537C}">
      <dgm:prSet/>
      <dgm:spPr/>
      <dgm:t>
        <a:bodyPr/>
        <a:lstStyle/>
        <a:p>
          <a:pPr rtl="0"/>
          <a:r>
            <a:rPr lang="en-US" dirty="0"/>
            <a:t>	“It’s a crime when a Republican transports 50…but when 	democrats bring in millions it’s not…is this your position? 	@donnieplmr, 9/16/22. 1,157 likes</a:t>
          </a:r>
        </a:p>
      </dgm:t>
    </dgm:pt>
    <dgm:pt modelId="{2FC72268-A11F-4DED-99A9-8A212546786B}" type="parTrans" cxnId="{0276E6AF-8D40-4143-8110-C1636D94AA17}">
      <dgm:prSet/>
      <dgm:spPr/>
      <dgm:t>
        <a:bodyPr/>
        <a:lstStyle/>
        <a:p>
          <a:endParaRPr lang="en-US"/>
        </a:p>
      </dgm:t>
    </dgm:pt>
    <dgm:pt modelId="{9AF9E2B2-B97A-45E4-A4AB-725BA52F44CB}" type="sibTrans" cxnId="{0276E6AF-8D40-4143-8110-C1636D94AA17}">
      <dgm:prSet/>
      <dgm:spPr/>
      <dgm:t>
        <a:bodyPr/>
        <a:lstStyle/>
        <a:p>
          <a:endParaRPr lang="en-US"/>
        </a:p>
      </dgm:t>
    </dgm:pt>
    <dgm:pt modelId="{7DACD4E0-CE24-482B-B010-64D14AD03E18}">
      <dgm:prSet/>
      <dgm:spPr/>
      <dgm:t>
        <a:bodyPr/>
        <a:lstStyle/>
        <a:p>
          <a:pPr rtl="0"/>
          <a:r>
            <a:rPr lang="en-US" dirty="0"/>
            <a:t>@D28Northbrook</a:t>
          </a:r>
        </a:p>
      </dgm:t>
    </dgm:pt>
    <dgm:pt modelId="{AC26BFBD-8741-4420-BFC9-A31DCF9C9F10}" type="parTrans" cxnId="{ABB16116-50EA-47DC-96BB-6107C06BB211}">
      <dgm:prSet/>
      <dgm:spPr/>
      <dgm:t>
        <a:bodyPr/>
        <a:lstStyle/>
        <a:p>
          <a:endParaRPr lang="en-US"/>
        </a:p>
      </dgm:t>
    </dgm:pt>
    <dgm:pt modelId="{6B3F988C-5961-4850-832F-2B92298236F1}" type="sibTrans" cxnId="{ABB16116-50EA-47DC-96BB-6107C06BB211}">
      <dgm:prSet/>
      <dgm:spPr/>
      <dgm:t>
        <a:bodyPr/>
        <a:lstStyle/>
        <a:p>
          <a:endParaRPr lang="en-US"/>
        </a:p>
      </dgm:t>
    </dgm:pt>
    <dgm:pt modelId="{2B4CB54C-F9C1-4CF2-AFD2-DF14189A40EC}">
      <dgm:prSet/>
      <dgm:spPr/>
      <dgm:t>
        <a:bodyPr/>
        <a:lstStyle/>
        <a:p>
          <a:pPr rtl="0"/>
          <a:r>
            <a:rPr lang="en-US" dirty="0"/>
            <a:t>“District 28 has developed an inclement weather plan that allows for the use of snow days and/or e-learning days if in-person instruction is not possible.</a:t>
          </a:r>
        </a:p>
      </dgm:t>
    </dgm:pt>
    <dgm:pt modelId="{F4261C3B-CE57-4E1D-B421-A93948931039}" type="parTrans" cxnId="{C39753A4-EDCC-463E-B0E6-9FCBC5571AEE}">
      <dgm:prSet/>
      <dgm:spPr/>
      <dgm:t>
        <a:bodyPr/>
        <a:lstStyle/>
        <a:p>
          <a:endParaRPr lang="en-US"/>
        </a:p>
      </dgm:t>
    </dgm:pt>
    <dgm:pt modelId="{D28E9294-AFA0-4DB8-A261-2EDC8C504A0A}" type="sibTrans" cxnId="{C39753A4-EDCC-463E-B0E6-9FCBC5571AEE}">
      <dgm:prSet/>
      <dgm:spPr/>
      <dgm:t>
        <a:bodyPr/>
        <a:lstStyle/>
        <a:p>
          <a:endParaRPr lang="en-US"/>
        </a:p>
      </dgm:t>
    </dgm:pt>
    <dgm:pt modelId="{AC0A1DC5-0345-44F3-B8D2-A53BC118FCE9}">
      <dgm:prSet/>
      <dgm:spPr/>
      <dgm:t>
        <a:bodyPr/>
        <a:lstStyle/>
        <a:p>
          <a:pPr rtl="0"/>
          <a:r>
            <a:rPr lang="en-US" dirty="0"/>
            <a:t>1 like</a:t>
          </a:r>
        </a:p>
      </dgm:t>
    </dgm:pt>
    <dgm:pt modelId="{20B4F25E-7CD8-4ADA-97FC-EF97A6C3365F}" type="parTrans" cxnId="{DA8858E9-F6A2-4FA9-960D-CD925C2CDC86}">
      <dgm:prSet/>
      <dgm:spPr/>
      <dgm:t>
        <a:bodyPr/>
        <a:lstStyle/>
        <a:p>
          <a:endParaRPr lang="en-US"/>
        </a:p>
      </dgm:t>
    </dgm:pt>
    <dgm:pt modelId="{44D307CA-3207-46D2-92A9-C40E2BA1B3F7}" type="sibTrans" cxnId="{DA8858E9-F6A2-4FA9-960D-CD925C2CDC86}">
      <dgm:prSet/>
      <dgm:spPr/>
      <dgm:t>
        <a:bodyPr/>
        <a:lstStyle/>
        <a:p>
          <a:endParaRPr lang="en-US"/>
        </a:p>
      </dgm:t>
    </dgm:pt>
    <dgm:pt modelId="{8B3B2BB0-5571-429B-B0B2-F7D9A4FC2985}">
      <dgm:prSet/>
      <dgm:spPr/>
      <dgm:t>
        <a:bodyPr/>
        <a:lstStyle/>
        <a:p>
          <a:pPr rtl="0"/>
          <a:r>
            <a:rPr lang="en-US" dirty="0"/>
            <a:t>85.1K likes</a:t>
          </a:r>
        </a:p>
      </dgm:t>
    </dgm:pt>
    <dgm:pt modelId="{33BAF3C8-82EF-4E17-A1E0-76C00E770705}" type="parTrans" cxnId="{F0A42459-0DD9-4116-BEDE-A14D5F583D8B}">
      <dgm:prSet/>
      <dgm:spPr/>
    </dgm:pt>
    <dgm:pt modelId="{F020DE33-73F2-4854-B6E3-0B51DC89A08C}" type="sibTrans" cxnId="{F0A42459-0DD9-4116-BEDE-A14D5F583D8B}">
      <dgm:prSet/>
      <dgm:spPr/>
    </dgm:pt>
    <dgm:pt modelId="{05A15297-FBED-44BE-A130-7D72FA552356}">
      <dgm:prSet/>
      <dgm:spPr/>
      <dgm:t>
        <a:bodyPr/>
        <a:lstStyle/>
        <a:p>
          <a:pPr rtl="0"/>
          <a:endParaRPr lang="en-US" dirty="0"/>
        </a:p>
      </dgm:t>
    </dgm:pt>
    <dgm:pt modelId="{12439F81-3FE4-431F-A4C3-4CA8A4B81C39}" type="parTrans" cxnId="{75FF3BA4-6F71-40B4-8187-93A0D367F676}">
      <dgm:prSet/>
      <dgm:spPr/>
    </dgm:pt>
    <dgm:pt modelId="{24525B2C-69F2-4825-BBE1-B062F057607A}" type="sibTrans" cxnId="{75FF3BA4-6F71-40B4-8187-93A0D367F676}">
      <dgm:prSet/>
      <dgm:spPr/>
    </dgm:pt>
    <dgm:pt modelId="{D2EF5138-E64C-406D-8C1E-A020A4396588}" type="pres">
      <dgm:prSet presAssocID="{6F02C397-AB40-4800-B404-0AB27DFF9847}" presName="linear" presStyleCnt="0">
        <dgm:presLayoutVars>
          <dgm:animLvl val="lvl"/>
          <dgm:resizeHandles val="exact"/>
        </dgm:presLayoutVars>
      </dgm:prSet>
      <dgm:spPr/>
    </dgm:pt>
    <dgm:pt modelId="{6715FB7A-6C2D-4A22-83EA-ACB6F79CAEAB}" type="pres">
      <dgm:prSet presAssocID="{60FB2E5B-1FC4-4148-825A-B3C4F5441706}" presName="parentText" presStyleLbl="node1" presStyleIdx="0" presStyleCnt="2" custScaleY="114355">
        <dgm:presLayoutVars>
          <dgm:chMax val="0"/>
          <dgm:bulletEnabled val="1"/>
        </dgm:presLayoutVars>
      </dgm:prSet>
      <dgm:spPr/>
    </dgm:pt>
    <dgm:pt modelId="{F94A2C46-35C7-4DAB-ADAD-333B8D6CF88D}" type="pres">
      <dgm:prSet presAssocID="{60FB2E5B-1FC4-4148-825A-B3C4F5441706}" presName="childText" presStyleLbl="revTx" presStyleIdx="0" presStyleCnt="2">
        <dgm:presLayoutVars>
          <dgm:bulletEnabled val="1"/>
        </dgm:presLayoutVars>
      </dgm:prSet>
      <dgm:spPr/>
    </dgm:pt>
    <dgm:pt modelId="{45DCB1DB-6EF9-4C3A-9F77-A7C216837F1B}" type="pres">
      <dgm:prSet presAssocID="{7DACD4E0-CE24-482B-B010-64D14AD03E1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8787318-EDA5-4DD9-8CC0-FA99572A9F82}" type="pres">
      <dgm:prSet presAssocID="{7DACD4E0-CE24-482B-B010-64D14AD03E1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6898105-9165-4D45-83D3-E74D41BA38F5}" type="presOf" srcId="{AC0A1DC5-0345-44F3-B8D2-A53BC118FCE9}" destId="{78787318-EDA5-4DD9-8CC0-FA99572A9F82}" srcOrd="0" destOrd="1" presId="urn:microsoft.com/office/officeart/2005/8/layout/vList2"/>
    <dgm:cxn modelId="{846B8A06-99AA-48A7-BCA5-C1E3F6283BEC}" type="presOf" srcId="{60FB2E5B-1FC4-4148-825A-B3C4F5441706}" destId="{6715FB7A-6C2D-4A22-83EA-ACB6F79CAEAB}" srcOrd="0" destOrd="0" presId="urn:microsoft.com/office/officeart/2005/8/layout/vList2"/>
    <dgm:cxn modelId="{ABB16116-50EA-47DC-96BB-6107C06BB211}" srcId="{6F02C397-AB40-4800-B404-0AB27DFF9847}" destId="{7DACD4E0-CE24-482B-B010-64D14AD03E18}" srcOrd="1" destOrd="0" parTransId="{AC26BFBD-8741-4420-BFC9-A31DCF9C9F10}" sibTransId="{6B3F988C-5961-4850-832F-2B92298236F1}"/>
    <dgm:cxn modelId="{248E7918-FAB4-4CDC-9750-360D6FCADAE1}" type="presOf" srcId="{A6859233-965A-4FD6-861D-B005FF75FE26}" destId="{F94A2C46-35C7-4DAB-ADAD-333B8D6CF88D}" srcOrd="0" destOrd="0" presId="urn:microsoft.com/office/officeart/2005/8/layout/vList2"/>
    <dgm:cxn modelId="{F669172E-C18E-4C27-B3C7-9D2172FA4381}" type="presOf" srcId="{6F02C397-AB40-4800-B404-0AB27DFF9847}" destId="{D2EF5138-E64C-406D-8C1E-A020A4396588}" srcOrd="0" destOrd="0" presId="urn:microsoft.com/office/officeart/2005/8/layout/vList2"/>
    <dgm:cxn modelId="{A11A2232-9960-42C4-AE8E-745506DD5209}" type="presOf" srcId="{8B3B2BB0-5571-429B-B0B2-F7D9A4FC2985}" destId="{F94A2C46-35C7-4DAB-ADAD-333B8D6CF88D}" srcOrd="0" destOrd="1" presId="urn:microsoft.com/office/officeart/2005/8/layout/vList2"/>
    <dgm:cxn modelId="{AB5BEE32-A373-4F71-B4C4-245EDBC8DC1C}" srcId="{60FB2E5B-1FC4-4148-825A-B3C4F5441706}" destId="{A6859233-965A-4FD6-861D-B005FF75FE26}" srcOrd="0" destOrd="0" parTransId="{AD237AA6-546F-4E5C-848E-14CDF0040BBA}" sibTransId="{FFC84CCC-3411-4DD0-8281-B2D5118E9ECB}"/>
    <dgm:cxn modelId="{6133F170-593B-4EEA-82E2-524BFA106C20}" type="presOf" srcId="{05A15297-FBED-44BE-A130-7D72FA552356}" destId="{F94A2C46-35C7-4DAB-ADAD-333B8D6CF88D}" srcOrd="0" destOrd="2" presId="urn:microsoft.com/office/officeart/2005/8/layout/vList2"/>
    <dgm:cxn modelId="{F0A42459-0DD9-4116-BEDE-A14D5F583D8B}" srcId="{60FB2E5B-1FC4-4148-825A-B3C4F5441706}" destId="{8B3B2BB0-5571-429B-B0B2-F7D9A4FC2985}" srcOrd="1" destOrd="0" parTransId="{33BAF3C8-82EF-4E17-A1E0-76C00E770705}" sibTransId="{F020DE33-73F2-4854-B6E3-0B51DC89A08C}"/>
    <dgm:cxn modelId="{0770767D-B64F-4E4A-BB92-B8CD2B8644AF}" type="presOf" srcId="{2B4CB54C-F9C1-4CF2-AFD2-DF14189A40EC}" destId="{78787318-EDA5-4DD9-8CC0-FA99572A9F82}" srcOrd="0" destOrd="0" presId="urn:microsoft.com/office/officeart/2005/8/layout/vList2"/>
    <dgm:cxn modelId="{BDA7AD9F-FB57-4E6E-8308-7454A2903E1A}" type="presOf" srcId="{7DACD4E0-CE24-482B-B010-64D14AD03E18}" destId="{45DCB1DB-6EF9-4C3A-9F77-A7C216837F1B}" srcOrd="0" destOrd="0" presId="urn:microsoft.com/office/officeart/2005/8/layout/vList2"/>
    <dgm:cxn modelId="{75FF3BA4-6F71-40B4-8187-93A0D367F676}" srcId="{60FB2E5B-1FC4-4148-825A-B3C4F5441706}" destId="{05A15297-FBED-44BE-A130-7D72FA552356}" srcOrd="2" destOrd="0" parTransId="{12439F81-3FE4-431F-A4C3-4CA8A4B81C39}" sibTransId="{24525B2C-69F2-4825-BBE1-B062F057607A}"/>
    <dgm:cxn modelId="{C39753A4-EDCC-463E-B0E6-9FCBC5571AEE}" srcId="{7DACD4E0-CE24-482B-B010-64D14AD03E18}" destId="{2B4CB54C-F9C1-4CF2-AFD2-DF14189A40EC}" srcOrd="0" destOrd="0" parTransId="{F4261C3B-CE57-4E1D-B421-A93948931039}" sibTransId="{D28E9294-AFA0-4DB8-A261-2EDC8C504A0A}"/>
    <dgm:cxn modelId="{0276E6AF-8D40-4143-8110-C1636D94AA17}" srcId="{05A15297-FBED-44BE-A130-7D72FA552356}" destId="{2BE12B21-1531-4B02-8642-F7883DFB537C}" srcOrd="0" destOrd="0" parTransId="{2FC72268-A11F-4DED-99A9-8A212546786B}" sibTransId="{9AF9E2B2-B97A-45E4-A4AB-725BA52F44CB}"/>
    <dgm:cxn modelId="{E43B29B9-4412-4AF5-82DD-749D877226A3}" type="presOf" srcId="{2BE12B21-1531-4B02-8642-F7883DFB537C}" destId="{F94A2C46-35C7-4DAB-ADAD-333B8D6CF88D}" srcOrd="0" destOrd="3" presId="urn:microsoft.com/office/officeart/2005/8/layout/vList2"/>
    <dgm:cxn modelId="{93ED78E0-DA00-4D37-9AD5-44562AAA1355}" srcId="{6F02C397-AB40-4800-B404-0AB27DFF9847}" destId="{60FB2E5B-1FC4-4148-825A-B3C4F5441706}" srcOrd="0" destOrd="0" parTransId="{3F29EAFE-6D2F-4CE3-B1D5-AAD45C1376EF}" sibTransId="{70E91E68-A830-4FA6-B524-609764803D6C}"/>
    <dgm:cxn modelId="{DA8858E9-F6A2-4FA9-960D-CD925C2CDC86}" srcId="{2B4CB54C-F9C1-4CF2-AFD2-DF14189A40EC}" destId="{AC0A1DC5-0345-44F3-B8D2-A53BC118FCE9}" srcOrd="0" destOrd="0" parTransId="{20B4F25E-7CD8-4ADA-97FC-EF97A6C3365F}" sibTransId="{44D307CA-3207-46D2-92A9-C40E2BA1B3F7}"/>
    <dgm:cxn modelId="{59FA10E8-DB63-4248-B753-0076EFF43915}" type="presParOf" srcId="{D2EF5138-E64C-406D-8C1E-A020A4396588}" destId="{6715FB7A-6C2D-4A22-83EA-ACB6F79CAEAB}" srcOrd="0" destOrd="0" presId="urn:microsoft.com/office/officeart/2005/8/layout/vList2"/>
    <dgm:cxn modelId="{3E20D473-A12A-4078-91B4-A3DC91685C88}" type="presParOf" srcId="{D2EF5138-E64C-406D-8C1E-A020A4396588}" destId="{F94A2C46-35C7-4DAB-ADAD-333B8D6CF88D}" srcOrd="1" destOrd="0" presId="urn:microsoft.com/office/officeart/2005/8/layout/vList2"/>
    <dgm:cxn modelId="{714F64FB-B739-482E-A2EA-4309CE55E2FD}" type="presParOf" srcId="{D2EF5138-E64C-406D-8C1E-A020A4396588}" destId="{45DCB1DB-6EF9-4C3A-9F77-A7C216837F1B}" srcOrd="2" destOrd="0" presId="urn:microsoft.com/office/officeart/2005/8/layout/vList2"/>
    <dgm:cxn modelId="{0EAE7E73-F2A4-46D9-80B9-B96D4F60CA91}" type="presParOf" srcId="{D2EF5138-E64C-406D-8C1E-A020A4396588}" destId="{78787318-EDA5-4DD9-8CC0-FA99572A9F8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F584B7-A79C-440C-8477-3782AF81CE67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DEAFB6F-6494-453B-B00D-F9FFABDE273E}">
      <dgm:prSet/>
      <dgm:spPr/>
      <dgm:t>
        <a:bodyPr/>
        <a:lstStyle/>
        <a:p>
          <a:pPr rtl="0"/>
          <a:r>
            <a:rPr lang="en-US" dirty="0"/>
            <a:t>Social Media is the “modern public square.” Supreme Court held that law prohibiting sex offenders from using social media violated First Amendment. </a:t>
          </a:r>
          <a:r>
            <a:rPr lang="en-US" i="1" dirty="0"/>
            <a:t>Packingham v. North Carolina</a:t>
          </a:r>
          <a:r>
            <a:rPr lang="en-US" dirty="0"/>
            <a:t>, 137 S. Ct. 1730 (2017). </a:t>
          </a:r>
        </a:p>
      </dgm:t>
    </dgm:pt>
    <dgm:pt modelId="{D51FB87B-6C57-4BE1-A901-E520F7505B8E}" type="parTrans" cxnId="{C9FDA58E-EA9A-4EFA-8FE8-269EA3DCC897}">
      <dgm:prSet/>
      <dgm:spPr/>
      <dgm:t>
        <a:bodyPr/>
        <a:lstStyle/>
        <a:p>
          <a:endParaRPr lang="en-US"/>
        </a:p>
      </dgm:t>
    </dgm:pt>
    <dgm:pt modelId="{187B2BB7-EB8A-4F1F-8775-535B42353F9C}" type="sibTrans" cxnId="{C9FDA58E-EA9A-4EFA-8FE8-269EA3DCC897}">
      <dgm:prSet/>
      <dgm:spPr/>
      <dgm:t>
        <a:bodyPr/>
        <a:lstStyle/>
        <a:p>
          <a:endParaRPr lang="en-US"/>
        </a:p>
      </dgm:t>
    </dgm:pt>
    <dgm:pt modelId="{7B16BAFD-1B5A-4732-B9C1-FB3E5C8A04A3}">
      <dgm:prSet/>
      <dgm:spPr/>
      <dgm:t>
        <a:bodyPr/>
        <a:lstStyle/>
        <a:p>
          <a:pPr rtl="0"/>
          <a:r>
            <a:rPr lang="en-US" dirty="0">
              <a:solidFill>
                <a:srgbClr val="FF0000"/>
              </a:solidFill>
            </a:rPr>
            <a:t>All persons </a:t>
          </a:r>
          <a:r>
            <a:rPr lang="en-US" dirty="0"/>
            <a:t>should have access to places where they can speak and listen</a:t>
          </a:r>
        </a:p>
      </dgm:t>
    </dgm:pt>
    <dgm:pt modelId="{7193FE04-42C5-4BC2-8DA0-865BE41072B1}" type="parTrans" cxnId="{71D7CB2B-E856-4634-8461-9CA28133B0A8}">
      <dgm:prSet/>
      <dgm:spPr/>
      <dgm:t>
        <a:bodyPr/>
        <a:lstStyle/>
        <a:p>
          <a:endParaRPr lang="en-US"/>
        </a:p>
      </dgm:t>
    </dgm:pt>
    <dgm:pt modelId="{B1912349-CC51-4C87-95B4-1942465F22C5}" type="sibTrans" cxnId="{71D7CB2B-E856-4634-8461-9CA28133B0A8}">
      <dgm:prSet/>
      <dgm:spPr/>
      <dgm:t>
        <a:bodyPr/>
        <a:lstStyle/>
        <a:p>
          <a:endParaRPr lang="en-US"/>
        </a:p>
      </dgm:t>
    </dgm:pt>
    <dgm:pt modelId="{D27B618F-EC2D-4A95-983F-A8E2EC614728}">
      <dgm:prSet/>
      <dgm:spPr/>
      <dgm:t>
        <a:bodyPr/>
        <a:lstStyle/>
        <a:p>
          <a:pPr rtl="0"/>
          <a:r>
            <a:rPr lang="en-US" dirty="0"/>
            <a:t>Cyberspace is now that place</a:t>
          </a:r>
        </a:p>
      </dgm:t>
    </dgm:pt>
    <dgm:pt modelId="{2D0DBDC3-172E-44FA-BF60-3C840B614F1D}" type="parTrans" cxnId="{0D58FD27-3BDE-487A-8B17-945DAE15FF8D}">
      <dgm:prSet/>
      <dgm:spPr/>
      <dgm:t>
        <a:bodyPr/>
        <a:lstStyle/>
        <a:p>
          <a:endParaRPr lang="en-US"/>
        </a:p>
      </dgm:t>
    </dgm:pt>
    <dgm:pt modelId="{689F660D-7DD4-4BF8-8DCA-1992A588478B}" type="sibTrans" cxnId="{0D58FD27-3BDE-487A-8B17-945DAE15FF8D}">
      <dgm:prSet/>
      <dgm:spPr/>
      <dgm:t>
        <a:bodyPr/>
        <a:lstStyle/>
        <a:p>
          <a:endParaRPr lang="en-US"/>
        </a:p>
      </dgm:t>
    </dgm:pt>
    <dgm:pt modelId="{00A9CA53-C32A-4F8A-9A6D-ED13856F639C}" type="pres">
      <dgm:prSet presAssocID="{40F584B7-A79C-440C-8477-3782AF81CE67}" presName="Name0" presStyleCnt="0">
        <dgm:presLayoutVars>
          <dgm:dir/>
          <dgm:resizeHandles val="exact"/>
        </dgm:presLayoutVars>
      </dgm:prSet>
      <dgm:spPr/>
    </dgm:pt>
    <dgm:pt modelId="{42646FE1-4F08-4CE9-8ACC-C5DC2F72AB89}" type="pres">
      <dgm:prSet presAssocID="{4DEAFB6F-6494-453B-B00D-F9FFABDE273E}" presName="node" presStyleLbl="node1" presStyleIdx="0" presStyleCnt="3">
        <dgm:presLayoutVars>
          <dgm:bulletEnabled val="1"/>
        </dgm:presLayoutVars>
      </dgm:prSet>
      <dgm:spPr/>
    </dgm:pt>
    <dgm:pt modelId="{6E0B996F-0FBB-4F8A-BCBB-0E9CBDF0279D}" type="pres">
      <dgm:prSet presAssocID="{187B2BB7-EB8A-4F1F-8775-535B42353F9C}" presName="sibTrans" presStyleCnt="0"/>
      <dgm:spPr/>
    </dgm:pt>
    <dgm:pt modelId="{B762832E-48CA-4C0D-A36C-ACDA78CDA968}" type="pres">
      <dgm:prSet presAssocID="{7B16BAFD-1B5A-4732-B9C1-FB3E5C8A04A3}" presName="node" presStyleLbl="node1" presStyleIdx="1" presStyleCnt="3">
        <dgm:presLayoutVars>
          <dgm:bulletEnabled val="1"/>
        </dgm:presLayoutVars>
      </dgm:prSet>
      <dgm:spPr/>
    </dgm:pt>
    <dgm:pt modelId="{EE94C0D2-DD21-413F-B494-5955F6BCC362}" type="pres">
      <dgm:prSet presAssocID="{B1912349-CC51-4C87-95B4-1942465F22C5}" presName="sibTrans" presStyleCnt="0"/>
      <dgm:spPr/>
    </dgm:pt>
    <dgm:pt modelId="{D3344B3A-10AE-4FF9-8E5B-2F4593073E57}" type="pres">
      <dgm:prSet presAssocID="{D27B618F-EC2D-4A95-983F-A8E2EC614728}" presName="node" presStyleLbl="node1" presStyleIdx="2" presStyleCnt="3">
        <dgm:presLayoutVars>
          <dgm:bulletEnabled val="1"/>
        </dgm:presLayoutVars>
      </dgm:prSet>
      <dgm:spPr/>
    </dgm:pt>
  </dgm:ptLst>
  <dgm:cxnLst>
    <dgm:cxn modelId="{E7B4390D-6EF5-4D80-ACB3-E56C38AC39A5}" type="presOf" srcId="{D27B618F-EC2D-4A95-983F-A8E2EC614728}" destId="{D3344B3A-10AE-4FF9-8E5B-2F4593073E57}" srcOrd="0" destOrd="0" presId="urn:microsoft.com/office/officeart/2005/8/layout/hList6"/>
    <dgm:cxn modelId="{D069CF16-A8DE-4DB0-BA93-05DFF7E60C27}" type="presOf" srcId="{4DEAFB6F-6494-453B-B00D-F9FFABDE273E}" destId="{42646FE1-4F08-4CE9-8ACC-C5DC2F72AB89}" srcOrd="0" destOrd="0" presId="urn:microsoft.com/office/officeart/2005/8/layout/hList6"/>
    <dgm:cxn modelId="{0D58FD27-3BDE-487A-8B17-945DAE15FF8D}" srcId="{40F584B7-A79C-440C-8477-3782AF81CE67}" destId="{D27B618F-EC2D-4A95-983F-A8E2EC614728}" srcOrd="2" destOrd="0" parTransId="{2D0DBDC3-172E-44FA-BF60-3C840B614F1D}" sibTransId="{689F660D-7DD4-4BF8-8DCA-1992A588478B}"/>
    <dgm:cxn modelId="{71D7CB2B-E856-4634-8461-9CA28133B0A8}" srcId="{40F584B7-A79C-440C-8477-3782AF81CE67}" destId="{7B16BAFD-1B5A-4732-B9C1-FB3E5C8A04A3}" srcOrd="1" destOrd="0" parTransId="{7193FE04-42C5-4BC2-8DA0-865BE41072B1}" sibTransId="{B1912349-CC51-4C87-95B4-1942465F22C5}"/>
    <dgm:cxn modelId="{A568FE38-3CA1-476A-8835-6CA21B54B296}" type="presOf" srcId="{7B16BAFD-1B5A-4732-B9C1-FB3E5C8A04A3}" destId="{B762832E-48CA-4C0D-A36C-ACDA78CDA968}" srcOrd="0" destOrd="0" presId="urn:microsoft.com/office/officeart/2005/8/layout/hList6"/>
    <dgm:cxn modelId="{C9FDA58E-EA9A-4EFA-8FE8-269EA3DCC897}" srcId="{40F584B7-A79C-440C-8477-3782AF81CE67}" destId="{4DEAFB6F-6494-453B-B00D-F9FFABDE273E}" srcOrd="0" destOrd="0" parTransId="{D51FB87B-6C57-4BE1-A901-E520F7505B8E}" sibTransId="{187B2BB7-EB8A-4F1F-8775-535B42353F9C}"/>
    <dgm:cxn modelId="{EAE6E9A6-B0D2-4958-A873-B5998D4BF45F}" type="presOf" srcId="{40F584B7-A79C-440C-8477-3782AF81CE67}" destId="{00A9CA53-C32A-4F8A-9A6D-ED13856F639C}" srcOrd="0" destOrd="0" presId="urn:microsoft.com/office/officeart/2005/8/layout/hList6"/>
    <dgm:cxn modelId="{2BAE0099-756F-4584-B4D7-1C8ACB02F02B}" type="presParOf" srcId="{00A9CA53-C32A-4F8A-9A6D-ED13856F639C}" destId="{42646FE1-4F08-4CE9-8ACC-C5DC2F72AB89}" srcOrd="0" destOrd="0" presId="urn:microsoft.com/office/officeart/2005/8/layout/hList6"/>
    <dgm:cxn modelId="{0135AB17-540C-4ED3-8240-E627CE4B7EEF}" type="presParOf" srcId="{00A9CA53-C32A-4F8A-9A6D-ED13856F639C}" destId="{6E0B996F-0FBB-4F8A-BCBB-0E9CBDF0279D}" srcOrd="1" destOrd="0" presId="urn:microsoft.com/office/officeart/2005/8/layout/hList6"/>
    <dgm:cxn modelId="{32541A77-1C63-45BD-9A52-2DA3B9676C0A}" type="presParOf" srcId="{00A9CA53-C32A-4F8A-9A6D-ED13856F639C}" destId="{B762832E-48CA-4C0D-A36C-ACDA78CDA968}" srcOrd="2" destOrd="0" presId="urn:microsoft.com/office/officeart/2005/8/layout/hList6"/>
    <dgm:cxn modelId="{E23233AD-A9F3-4862-A38A-DCD34BC13E5F}" type="presParOf" srcId="{00A9CA53-C32A-4F8A-9A6D-ED13856F639C}" destId="{EE94C0D2-DD21-413F-B494-5955F6BCC362}" srcOrd="3" destOrd="0" presId="urn:microsoft.com/office/officeart/2005/8/layout/hList6"/>
    <dgm:cxn modelId="{ED86EDA6-0D09-44D8-B444-B56AB94CC164}" type="presParOf" srcId="{00A9CA53-C32A-4F8A-9A6D-ED13856F639C}" destId="{D3344B3A-10AE-4FF9-8E5B-2F4593073E57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9DB343-97C9-4BD7-8A71-E134AD53899C}" type="doc">
      <dgm:prSet loTypeId="urn:microsoft.com/office/officeart/2005/8/layout/pyramid3" loCatId="pyramid" qsTypeId="urn:microsoft.com/office/officeart/2005/8/quickstyle/simple1" qsCatId="simple" csTypeId="urn:microsoft.com/office/officeart/2005/8/colors/colorful1" csCatId="colorful" phldr="1"/>
      <dgm:spPr/>
    </dgm:pt>
    <dgm:pt modelId="{8B8AB891-C378-467A-AB64-319A63244C79}">
      <dgm:prSet phldrT="[Text]"/>
      <dgm:spPr/>
      <dgm:t>
        <a:bodyPr/>
        <a:lstStyle/>
        <a:p>
          <a:r>
            <a:rPr lang="en-US" dirty="0"/>
            <a:t>Traditional Forum</a:t>
          </a:r>
        </a:p>
      </dgm:t>
    </dgm:pt>
    <dgm:pt modelId="{D83C5064-21A4-43B7-AF9D-5ED66093A02C}" type="parTrans" cxnId="{8A05AAD7-B140-4CD5-B32F-C43D7BAEA62F}">
      <dgm:prSet/>
      <dgm:spPr/>
      <dgm:t>
        <a:bodyPr/>
        <a:lstStyle/>
        <a:p>
          <a:endParaRPr lang="en-US"/>
        </a:p>
      </dgm:t>
    </dgm:pt>
    <dgm:pt modelId="{B24D2661-CC27-49E2-B1B9-27E79F4EED29}" type="sibTrans" cxnId="{8A05AAD7-B140-4CD5-B32F-C43D7BAEA62F}">
      <dgm:prSet/>
      <dgm:spPr/>
      <dgm:t>
        <a:bodyPr/>
        <a:lstStyle/>
        <a:p>
          <a:endParaRPr lang="en-US"/>
        </a:p>
      </dgm:t>
    </dgm:pt>
    <dgm:pt modelId="{D66E08C2-ADC8-469E-B20B-BFE3D4BE2191}">
      <dgm:prSet phldrT="[Text]"/>
      <dgm:spPr/>
      <dgm:t>
        <a:bodyPr/>
        <a:lstStyle/>
        <a:p>
          <a:r>
            <a:rPr lang="en-US" dirty="0"/>
            <a:t>Designated Forum</a:t>
          </a:r>
        </a:p>
      </dgm:t>
    </dgm:pt>
    <dgm:pt modelId="{7834377A-5BE0-4250-9961-285669E8CDA4}" type="parTrans" cxnId="{6689BD72-CB35-497D-A2D2-16C15A3CDABC}">
      <dgm:prSet/>
      <dgm:spPr/>
      <dgm:t>
        <a:bodyPr/>
        <a:lstStyle/>
        <a:p>
          <a:endParaRPr lang="en-US"/>
        </a:p>
      </dgm:t>
    </dgm:pt>
    <dgm:pt modelId="{38FFDD15-970F-4AEA-863D-18985D784D5D}" type="sibTrans" cxnId="{6689BD72-CB35-497D-A2D2-16C15A3CDABC}">
      <dgm:prSet/>
      <dgm:spPr/>
      <dgm:t>
        <a:bodyPr/>
        <a:lstStyle/>
        <a:p>
          <a:endParaRPr lang="en-US"/>
        </a:p>
      </dgm:t>
    </dgm:pt>
    <dgm:pt modelId="{AF80A807-EAC3-45F6-A4F5-9D7673B15DCA}">
      <dgm:prSet phldrT="[Text]"/>
      <dgm:spPr/>
      <dgm:t>
        <a:bodyPr/>
        <a:lstStyle/>
        <a:p>
          <a:r>
            <a:rPr lang="en-US" dirty="0"/>
            <a:t>Limited </a:t>
          </a:r>
        </a:p>
        <a:p>
          <a:r>
            <a:rPr lang="en-US" dirty="0"/>
            <a:t>Forum</a:t>
          </a:r>
        </a:p>
        <a:p>
          <a:endParaRPr lang="en-US" dirty="0"/>
        </a:p>
      </dgm:t>
    </dgm:pt>
    <dgm:pt modelId="{4DE6740C-4124-4217-ADD6-A633F0B28BCB}" type="parTrans" cxnId="{110EC1CC-E865-4F39-8C0B-9B3D4C96BD24}">
      <dgm:prSet/>
      <dgm:spPr/>
      <dgm:t>
        <a:bodyPr/>
        <a:lstStyle/>
        <a:p>
          <a:endParaRPr lang="en-US"/>
        </a:p>
      </dgm:t>
    </dgm:pt>
    <dgm:pt modelId="{DD4FBF33-A2C7-4E1B-9A42-0FB543EA94AB}" type="sibTrans" cxnId="{110EC1CC-E865-4F39-8C0B-9B3D4C96BD24}">
      <dgm:prSet/>
      <dgm:spPr/>
      <dgm:t>
        <a:bodyPr/>
        <a:lstStyle/>
        <a:p>
          <a:endParaRPr lang="en-US"/>
        </a:p>
      </dgm:t>
    </dgm:pt>
    <dgm:pt modelId="{F858F5F5-95B0-4DB1-A1EB-3C0D929BD73E}" type="pres">
      <dgm:prSet presAssocID="{729DB343-97C9-4BD7-8A71-E134AD53899C}" presName="Name0" presStyleCnt="0">
        <dgm:presLayoutVars>
          <dgm:dir/>
          <dgm:animLvl val="lvl"/>
          <dgm:resizeHandles val="exact"/>
        </dgm:presLayoutVars>
      </dgm:prSet>
      <dgm:spPr/>
    </dgm:pt>
    <dgm:pt modelId="{8873DCED-F90A-4B51-961F-EFC2C4BDDC19}" type="pres">
      <dgm:prSet presAssocID="{8B8AB891-C378-467A-AB64-319A63244C79}" presName="Name8" presStyleCnt="0"/>
      <dgm:spPr/>
    </dgm:pt>
    <dgm:pt modelId="{B59AF538-CD28-4A8C-AE7A-3DE573169117}" type="pres">
      <dgm:prSet presAssocID="{8B8AB891-C378-467A-AB64-319A63244C79}" presName="level" presStyleLbl="node1" presStyleIdx="0" presStyleCnt="3">
        <dgm:presLayoutVars>
          <dgm:chMax val="1"/>
          <dgm:bulletEnabled val="1"/>
        </dgm:presLayoutVars>
      </dgm:prSet>
      <dgm:spPr/>
    </dgm:pt>
    <dgm:pt modelId="{78E5D0DA-9AD9-4899-8947-132AACFDD2AC}" type="pres">
      <dgm:prSet presAssocID="{8B8AB891-C378-467A-AB64-319A63244C7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1871743-AED9-4754-AC7D-8ED81A3EBBFD}" type="pres">
      <dgm:prSet presAssocID="{D66E08C2-ADC8-469E-B20B-BFE3D4BE2191}" presName="Name8" presStyleCnt="0"/>
      <dgm:spPr/>
    </dgm:pt>
    <dgm:pt modelId="{22A9C478-2DE9-4910-9068-92D33DB16408}" type="pres">
      <dgm:prSet presAssocID="{D66E08C2-ADC8-469E-B20B-BFE3D4BE2191}" presName="level" presStyleLbl="node1" presStyleIdx="1" presStyleCnt="3">
        <dgm:presLayoutVars>
          <dgm:chMax val="1"/>
          <dgm:bulletEnabled val="1"/>
        </dgm:presLayoutVars>
      </dgm:prSet>
      <dgm:spPr/>
    </dgm:pt>
    <dgm:pt modelId="{D49E9357-C912-4CF4-8EE7-82375B8F6631}" type="pres">
      <dgm:prSet presAssocID="{D66E08C2-ADC8-469E-B20B-BFE3D4BE219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0EC1E64-F472-4DDC-A349-5DB980786C34}" type="pres">
      <dgm:prSet presAssocID="{AF80A807-EAC3-45F6-A4F5-9D7673B15DCA}" presName="Name8" presStyleCnt="0"/>
      <dgm:spPr/>
    </dgm:pt>
    <dgm:pt modelId="{B9F53535-8BB4-417A-B527-966FA809702D}" type="pres">
      <dgm:prSet presAssocID="{AF80A807-EAC3-45F6-A4F5-9D7673B15DCA}" presName="level" presStyleLbl="node1" presStyleIdx="2" presStyleCnt="3">
        <dgm:presLayoutVars>
          <dgm:chMax val="1"/>
          <dgm:bulletEnabled val="1"/>
        </dgm:presLayoutVars>
      </dgm:prSet>
      <dgm:spPr/>
    </dgm:pt>
    <dgm:pt modelId="{33DB4CB2-5A58-4C74-83C3-1A6B67D5C2AF}" type="pres">
      <dgm:prSet presAssocID="{AF80A807-EAC3-45F6-A4F5-9D7673B15DC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689BD72-CB35-497D-A2D2-16C15A3CDABC}" srcId="{729DB343-97C9-4BD7-8A71-E134AD53899C}" destId="{D66E08C2-ADC8-469E-B20B-BFE3D4BE2191}" srcOrd="1" destOrd="0" parTransId="{7834377A-5BE0-4250-9961-285669E8CDA4}" sibTransId="{38FFDD15-970F-4AEA-863D-18985D784D5D}"/>
    <dgm:cxn modelId="{5CB3ED77-3ACC-42D8-9E27-D75A051BB51E}" type="presOf" srcId="{AF80A807-EAC3-45F6-A4F5-9D7673B15DCA}" destId="{33DB4CB2-5A58-4C74-83C3-1A6B67D5C2AF}" srcOrd="1" destOrd="0" presId="urn:microsoft.com/office/officeart/2005/8/layout/pyramid3"/>
    <dgm:cxn modelId="{25F97D7E-959C-4081-AB14-1376CE019FC3}" type="presOf" srcId="{8B8AB891-C378-467A-AB64-319A63244C79}" destId="{78E5D0DA-9AD9-4899-8947-132AACFDD2AC}" srcOrd="1" destOrd="0" presId="urn:microsoft.com/office/officeart/2005/8/layout/pyramid3"/>
    <dgm:cxn modelId="{D2D32983-BC53-44D6-9CAE-41E55AEFF83B}" type="presOf" srcId="{AF80A807-EAC3-45F6-A4F5-9D7673B15DCA}" destId="{B9F53535-8BB4-417A-B527-966FA809702D}" srcOrd="0" destOrd="0" presId="urn:microsoft.com/office/officeart/2005/8/layout/pyramid3"/>
    <dgm:cxn modelId="{8E9F0B87-856D-45A5-BEAF-03016653863F}" type="presOf" srcId="{8B8AB891-C378-467A-AB64-319A63244C79}" destId="{B59AF538-CD28-4A8C-AE7A-3DE573169117}" srcOrd="0" destOrd="0" presId="urn:microsoft.com/office/officeart/2005/8/layout/pyramid3"/>
    <dgm:cxn modelId="{33FC178D-008F-4CE9-A8C5-970AE56AA53D}" type="presOf" srcId="{D66E08C2-ADC8-469E-B20B-BFE3D4BE2191}" destId="{D49E9357-C912-4CF4-8EE7-82375B8F6631}" srcOrd="1" destOrd="0" presId="urn:microsoft.com/office/officeart/2005/8/layout/pyramid3"/>
    <dgm:cxn modelId="{603362C2-29BC-4699-9B2D-8635D301D17E}" type="presOf" srcId="{D66E08C2-ADC8-469E-B20B-BFE3D4BE2191}" destId="{22A9C478-2DE9-4910-9068-92D33DB16408}" srcOrd="0" destOrd="0" presId="urn:microsoft.com/office/officeart/2005/8/layout/pyramid3"/>
    <dgm:cxn modelId="{110EC1CC-E865-4F39-8C0B-9B3D4C96BD24}" srcId="{729DB343-97C9-4BD7-8A71-E134AD53899C}" destId="{AF80A807-EAC3-45F6-A4F5-9D7673B15DCA}" srcOrd="2" destOrd="0" parTransId="{4DE6740C-4124-4217-ADD6-A633F0B28BCB}" sibTransId="{DD4FBF33-A2C7-4E1B-9A42-0FB543EA94AB}"/>
    <dgm:cxn modelId="{8A05AAD7-B140-4CD5-B32F-C43D7BAEA62F}" srcId="{729DB343-97C9-4BD7-8A71-E134AD53899C}" destId="{8B8AB891-C378-467A-AB64-319A63244C79}" srcOrd="0" destOrd="0" parTransId="{D83C5064-21A4-43B7-AF9D-5ED66093A02C}" sibTransId="{B24D2661-CC27-49E2-B1B9-27E79F4EED29}"/>
    <dgm:cxn modelId="{116E18FD-C1D1-4771-872A-73F8F5BB68A1}" type="presOf" srcId="{729DB343-97C9-4BD7-8A71-E134AD53899C}" destId="{F858F5F5-95B0-4DB1-A1EB-3C0D929BD73E}" srcOrd="0" destOrd="0" presId="urn:microsoft.com/office/officeart/2005/8/layout/pyramid3"/>
    <dgm:cxn modelId="{5685DC8B-D158-4871-B04C-8571B95B1BBA}" type="presParOf" srcId="{F858F5F5-95B0-4DB1-A1EB-3C0D929BD73E}" destId="{8873DCED-F90A-4B51-961F-EFC2C4BDDC19}" srcOrd="0" destOrd="0" presId="urn:microsoft.com/office/officeart/2005/8/layout/pyramid3"/>
    <dgm:cxn modelId="{15768AA7-9B6B-463D-9CD4-4207982F5249}" type="presParOf" srcId="{8873DCED-F90A-4B51-961F-EFC2C4BDDC19}" destId="{B59AF538-CD28-4A8C-AE7A-3DE573169117}" srcOrd="0" destOrd="0" presId="urn:microsoft.com/office/officeart/2005/8/layout/pyramid3"/>
    <dgm:cxn modelId="{80304AA1-2B72-4915-A1F4-E858F9841936}" type="presParOf" srcId="{8873DCED-F90A-4B51-961F-EFC2C4BDDC19}" destId="{78E5D0DA-9AD9-4899-8947-132AACFDD2AC}" srcOrd="1" destOrd="0" presId="urn:microsoft.com/office/officeart/2005/8/layout/pyramid3"/>
    <dgm:cxn modelId="{AF674456-F9A1-4B6D-A1F5-20D6018F967A}" type="presParOf" srcId="{F858F5F5-95B0-4DB1-A1EB-3C0D929BD73E}" destId="{31871743-AED9-4754-AC7D-8ED81A3EBBFD}" srcOrd="1" destOrd="0" presId="urn:microsoft.com/office/officeart/2005/8/layout/pyramid3"/>
    <dgm:cxn modelId="{B5A1205C-78E0-4F54-B1BC-6CDDD73C6A0E}" type="presParOf" srcId="{31871743-AED9-4754-AC7D-8ED81A3EBBFD}" destId="{22A9C478-2DE9-4910-9068-92D33DB16408}" srcOrd="0" destOrd="0" presId="urn:microsoft.com/office/officeart/2005/8/layout/pyramid3"/>
    <dgm:cxn modelId="{51B89147-C5F2-41B0-A22E-6FFD878E77A2}" type="presParOf" srcId="{31871743-AED9-4754-AC7D-8ED81A3EBBFD}" destId="{D49E9357-C912-4CF4-8EE7-82375B8F6631}" srcOrd="1" destOrd="0" presId="urn:microsoft.com/office/officeart/2005/8/layout/pyramid3"/>
    <dgm:cxn modelId="{16119E4F-5576-48E0-B79B-51419D026C55}" type="presParOf" srcId="{F858F5F5-95B0-4DB1-A1EB-3C0D929BD73E}" destId="{B0EC1E64-F472-4DDC-A349-5DB980786C34}" srcOrd="2" destOrd="0" presId="urn:microsoft.com/office/officeart/2005/8/layout/pyramid3"/>
    <dgm:cxn modelId="{868BC0F3-FFB6-45A1-9143-F586397F7FCB}" type="presParOf" srcId="{B0EC1E64-F472-4DDC-A349-5DB980786C34}" destId="{B9F53535-8BB4-417A-B527-966FA809702D}" srcOrd="0" destOrd="0" presId="urn:microsoft.com/office/officeart/2005/8/layout/pyramid3"/>
    <dgm:cxn modelId="{90EECF38-861E-4524-8761-A30412C322B6}" type="presParOf" srcId="{B0EC1E64-F472-4DDC-A349-5DB980786C34}" destId="{33DB4CB2-5A58-4C74-83C3-1A6B67D5C2AF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D496FD-A56C-44F4-AE2A-89207363FC6B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073BC7F-F4ED-4E97-8B3C-BECA194FA43D}">
      <dgm:prSet/>
      <dgm:spPr/>
      <dgm:t>
        <a:bodyPr/>
        <a:lstStyle/>
        <a:p>
          <a:pPr rtl="0"/>
          <a:r>
            <a:rPr lang="en-US" dirty="0"/>
            <a:t>One policy should regulate a citizen’s right to speak on public body’s social media accounts</a:t>
          </a:r>
        </a:p>
      </dgm:t>
    </dgm:pt>
    <dgm:pt modelId="{5D128E5E-7552-4EF7-8DC0-6E9FC6103996}" type="parTrans" cxnId="{FFF2A229-378E-4768-A0D3-A3A49F206927}">
      <dgm:prSet/>
      <dgm:spPr/>
      <dgm:t>
        <a:bodyPr/>
        <a:lstStyle/>
        <a:p>
          <a:endParaRPr lang="en-US"/>
        </a:p>
      </dgm:t>
    </dgm:pt>
    <dgm:pt modelId="{D3593768-2C6D-4367-B69A-6C54B68228B0}" type="sibTrans" cxnId="{FFF2A229-378E-4768-A0D3-A3A49F206927}">
      <dgm:prSet/>
      <dgm:spPr/>
      <dgm:t>
        <a:bodyPr/>
        <a:lstStyle/>
        <a:p>
          <a:endParaRPr lang="en-US"/>
        </a:p>
      </dgm:t>
    </dgm:pt>
    <dgm:pt modelId="{1DC4D8C4-7F37-49EF-88AA-BE41F9A4D3D5}">
      <dgm:prSet/>
      <dgm:spPr/>
      <dgm:t>
        <a:bodyPr/>
        <a:lstStyle/>
        <a:p>
          <a:pPr rtl="0"/>
          <a:r>
            <a:rPr lang="en-US" dirty="0"/>
            <a:t>A second policy should regulate employee’s right to speak on social media</a:t>
          </a:r>
        </a:p>
      </dgm:t>
    </dgm:pt>
    <dgm:pt modelId="{FE5DFC5C-2A0E-4541-A2CC-81BABE5DE739}" type="parTrans" cxnId="{0EBD6D70-ADE4-4D14-96F9-F5D09052F310}">
      <dgm:prSet/>
      <dgm:spPr/>
      <dgm:t>
        <a:bodyPr/>
        <a:lstStyle/>
        <a:p>
          <a:endParaRPr lang="en-US"/>
        </a:p>
      </dgm:t>
    </dgm:pt>
    <dgm:pt modelId="{F20F982E-2997-4084-8545-905B95C4774C}" type="sibTrans" cxnId="{0EBD6D70-ADE4-4D14-96F9-F5D09052F310}">
      <dgm:prSet/>
      <dgm:spPr/>
      <dgm:t>
        <a:bodyPr/>
        <a:lstStyle/>
        <a:p>
          <a:endParaRPr lang="en-US"/>
        </a:p>
      </dgm:t>
    </dgm:pt>
    <dgm:pt modelId="{D3013C09-6CAA-4A34-A747-203457FF513B}">
      <dgm:prSet/>
      <dgm:spPr/>
      <dgm:t>
        <a:bodyPr/>
        <a:lstStyle/>
        <a:p>
          <a:pPr rtl="0"/>
          <a:r>
            <a:rPr lang="en-US" dirty="0"/>
            <a:t>When they act on behalf of the public body</a:t>
          </a:r>
        </a:p>
      </dgm:t>
    </dgm:pt>
    <dgm:pt modelId="{75D29967-C84A-43B2-91D2-4073DB97AD00}" type="parTrans" cxnId="{93DC9FB6-1A3D-4B84-A13D-88B3F462CCB1}">
      <dgm:prSet/>
      <dgm:spPr/>
      <dgm:t>
        <a:bodyPr/>
        <a:lstStyle/>
        <a:p>
          <a:endParaRPr lang="en-US"/>
        </a:p>
      </dgm:t>
    </dgm:pt>
    <dgm:pt modelId="{544CA49B-B177-4412-B501-61C263D98085}" type="sibTrans" cxnId="{93DC9FB6-1A3D-4B84-A13D-88B3F462CCB1}">
      <dgm:prSet/>
      <dgm:spPr/>
      <dgm:t>
        <a:bodyPr/>
        <a:lstStyle/>
        <a:p>
          <a:endParaRPr lang="en-US"/>
        </a:p>
      </dgm:t>
    </dgm:pt>
    <dgm:pt modelId="{E6994A2F-72B0-4402-8DA4-ED0D1C767AFB}">
      <dgm:prSet/>
      <dgm:spPr/>
      <dgm:t>
        <a:bodyPr/>
        <a:lstStyle/>
        <a:p>
          <a:pPr rtl="0"/>
          <a:r>
            <a:rPr lang="en-US" dirty="0"/>
            <a:t>When they act in a personal capacity</a:t>
          </a:r>
        </a:p>
      </dgm:t>
    </dgm:pt>
    <dgm:pt modelId="{9596C00B-7A4E-4A1C-9888-4C03BD97DD0D}" type="parTrans" cxnId="{ABD8B8C4-E448-4E3C-B979-0664A5D1AF08}">
      <dgm:prSet/>
      <dgm:spPr/>
      <dgm:t>
        <a:bodyPr/>
        <a:lstStyle/>
        <a:p>
          <a:endParaRPr lang="en-US"/>
        </a:p>
      </dgm:t>
    </dgm:pt>
    <dgm:pt modelId="{F83A1DB4-59CC-4844-894C-272C89C7BD8E}" type="sibTrans" cxnId="{ABD8B8C4-E448-4E3C-B979-0664A5D1AF08}">
      <dgm:prSet/>
      <dgm:spPr/>
      <dgm:t>
        <a:bodyPr/>
        <a:lstStyle/>
        <a:p>
          <a:endParaRPr lang="en-US"/>
        </a:p>
      </dgm:t>
    </dgm:pt>
    <dgm:pt modelId="{0936830B-7313-4466-81CA-7E5C2EC719CD}" type="pres">
      <dgm:prSet presAssocID="{9FD496FD-A56C-44F4-AE2A-89207363FC6B}" presName="Name0" presStyleCnt="0">
        <dgm:presLayoutVars>
          <dgm:dir/>
          <dgm:resizeHandles val="exact"/>
        </dgm:presLayoutVars>
      </dgm:prSet>
      <dgm:spPr/>
    </dgm:pt>
    <dgm:pt modelId="{7ECF8EF7-E819-4CEE-868B-6C91EDB96B47}" type="pres">
      <dgm:prSet presAssocID="{F073BC7F-F4ED-4E97-8B3C-BECA194FA43D}" presName="node" presStyleLbl="node1" presStyleIdx="0" presStyleCnt="2">
        <dgm:presLayoutVars>
          <dgm:bulletEnabled val="1"/>
        </dgm:presLayoutVars>
      </dgm:prSet>
      <dgm:spPr/>
    </dgm:pt>
    <dgm:pt modelId="{2A43E034-C9CD-4D8A-B4DD-C9AFFD1EC38B}" type="pres">
      <dgm:prSet presAssocID="{D3593768-2C6D-4367-B69A-6C54B68228B0}" presName="sibTrans" presStyleCnt="0"/>
      <dgm:spPr/>
    </dgm:pt>
    <dgm:pt modelId="{8F69BD01-7651-40BE-B55A-D00D21585867}" type="pres">
      <dgm:prSet presAssocID="{1DC4D8C4-7F37-49EF-88AA-BE41F9A4D3D5}" presName="node" presStyleLbl="node1" presStyleIdx="1" presStyleCnt="2">
        <dgm:presLayoutVars>
          <dgm:bulletEnabled val="1"/>
        </dgm:presLayoutVars>
      </dgm:prSet>
      <dgm:spPr/>
    </dgm:pt>
  </dgm:ptLst>
  <dgm:cxnLst>
    <dgm:cxn modelId="{4966E824-143F-4F13-A473-7E03CE4C3ADF}" type="presOf" srcId="{9FD496FD-A56C-44F4-AE2A-89207363FC6B}" destId="{0936830B-7313-4466-81CA-7E5C2EC719CD}" srcOrd="0" destOrd="0" presId="urn:microsoft.com/office/officeart/2005/8/layout/hList6"/>
    <dgm:cxn modelId="{FFF2A229-378E-4768-A0D3-A3A49F206927}" srcId="{9FD496FD-A56C-44F4-AE2A-89207363FC6B}" destId="{F073BC7F-F4ED-4E97-8B3C-BECA194FA43D}" srcOrd="0" destOrd="0" parTransId="{5D128E5E-7552-4EF7-8DC0-6E9FC6103996}" sibTransId="{D3593768-2C6D-4367-B69A-6C54B68228B0}"/>
    <dgm:cxn modelId="{5F5D762E-371A-4359-ABCD-70B22ED5EF8F}" type="presOf" srcId="{1DC4D8C4-7F37-49EF-88AA-BE41F9A4D3D5}" destId="{8F69BD01-7651-40BE-B55A-D00D21585867}" srcOrd="0" destOrd="0" presId="urn:microsoft.com/office/officeart/2005/8/layout/hList6"/>
    <dgm:cxn modelId="{0EBD6D70-ADE4-4D14-96F9-F5D09052F310}" srcId="{9FD496FD-A56C-44F4-AE2A-89207363FC6B}" destId="{1DC4D8C4-7F37-49EF-88AA-BE41F9A4D3D5}" srcOrd="1" destOrd="0" parTransId="{FE5DFC5C-2A0E-4541-A2CC-81BABE5DE739}" sibTransId="{F20F982E-2997-4084-8545-905B95C4774C}"/>
    <dgm:cxn modelId="{450D087C-61CF-40E5-BEBB-95145BA24E9C}" type="presOf" srcId="{E6994A2F-72B0-4402-8DA4-ED0D1C767AFB}" destId="{8F69BD01-7651-40BE-B55A-D00D21585867}" srcOrd="0" destOrd="2" presId="urn:microsoft.com/office/officeart/2005/8/layout/hList6"/>
    <dgm:cxn modelId="{93DC9FB6-1A3D-4B84-A13D-88B3F462CCB1}" srcId="{1DC4D8C4-7F37-49EF-88AA-BE41F9A4D3D5}" destId="{D3013C09-6CAA-4A34-A747-203457FF513B}" srcOrd="0" destOrd="0" parTransId="{75D29967-C84A-43B2-91D2-4073DB97AD00}" sibTransId="{544CA49B-B177-4412-B501-61C263D98085}"/>
    <dgm:cxn modelId="{ABD8B8C4-E448-4E3C-B979-0664A5D1AF08}" srcId="{1DC4D8C4-7F37-49EF-88AA-BE41F9A4D3D5}" destId="{E6994A2F-72B0-4402-8DA4-ED0D1C767AFB}" srcOrd="1" destOrd="0" parTransId="{9596C00B-7A4E-4A1C-9888-4C03BD97DD0D}" sibTransId="{F83A1DB4-59CC-4844-894C-272C89C7BD8E}"/>
    <dgm:cxn modelId="{DBF6A2F6-5E53-4BD4-9FED-65F507ACF0AC}" type="presOf" srcId="{F073BC7F-F4ED-4E97-8B3C-BECA194FA43D}" destId="{7ECF8EF7-E819-4CEE-868B-6C91EDB96B47}" srcOrd="0" destOrd="0" presId="urn:microsoft.com/office/officeart/2005/8/layout/hList6"/>
    <dgm:cxn modelId="{281E0FFD-4812-4814-83A1-9F47E346D43A}" type="presOf" srcId="{D3013C09-6CAA-4A34-A747-203457FF513B}" destId="{8F69BD01-7651-40BE-B55A-D00D21585867}" srcOrd="0" destOrd="1" presId="urn:microsoft.com/office/officeart/2005/8/layout/hList6"/>
    <dgm:cxn modelId="{A28A14BD-5045-4F47-97F2-2A88918EECCD}" type="presParOf" srcId="{0936830B-7313-4466-81CA-7E5C2EC719CD}" destId="{7ECF8EF7-E819-4CEE-868B-6C91EDB96B47}" srcOrd="0" destOrd="0" presId="urn:microsoft.com/office/officeart/2005/8/layout/hList6"/>
    <dgm:cxn modelId="{4D0F9183-B130-44FB-9802-2F5F1B61E346}" type="presParOf" srcId="{0936830B-7313-4466-81CA-7E5C2EC719CD}" destId="{2A43E034-C9CD-4D8A-B4DD-C9AFFD1EC38B}" srcOrd="1" destOrd="0" presId="urn:microsoft.com/office/officeart/2005/8/layout/hList6"/>
    <dgm:cxn modelId="{2EDBE604-4035-4D79-8D6D-201E822F4BF5}" type="presParOf" srcId="{0936830B-7313-4466-81CA-7E5C2EC719CD}" destId="{8F69BD01-7651-40BE-B55A-D00D21585867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B89E8-A957-423B-AF12-107B134CEA78}">
      <dsp:nvSpPr>
        <dsp:cNvPr id="0" name=""/>
        <dsp:cNvSpPr/>
      </dsp:nvSpPr>
      <dsp:spPr>
        <a:xfrm>
          <a:off x="2880518" y="57149"/>
          <a:ext cx="2743200" cy="274320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Letter to Editor</a:t>
          </a:r>
        </a:p>
      </dsp:txBody>
      <dsp:txXfrm>
        <a:off x="3246278" y="537209"/>
        <a:ext cx="2011680" cy="1234440"/>
      </dsp:txXfrm>
    </dsp:sp>
    <dsp:sp modelId="{2D0485B3-5658-4F5F-A85B-DFFFAB60A7ED}">
      <dsp:nvSpPr>
        <dsp:cNvPr id="0" name=""/>
        <dsp:cNvSpPr/>
      </dsp:nvSpPr>
      <dsp:spPr>
        <a:xfrm>
          <a:off x="3870356" y="1771650"/>
          <a:ext cx="2743200" cy="2743200"/>
        </a:xfrm>
        <a:prstGeom prst="ellipse">
          <a:avLst/>
        </a:prstGeom>
        <a:solidFill>
          <a:schemeClr val="accent2">
            <a:alpha val="50000"/>
            <a:hueOff val="3864684"/>
            <a:satOff val="-41326"/>
            <a:lumOff val="10784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Speech at Public Meeting</a:t>
          </a:r>
        </a:p>
      </dsp:txBody>
      <dsp:txXfrm>
        <a:off x="4709319" y="2480310"/>
        <a:ext cx="1645920" cy="1508760"/>
      </dsp:txXfrm>
    </dsp:sp>
    <dsp:sp modelId="{E61FF9C2-81E3-46F6-A79A-84A5A5A00793}">
      <dsp:nvSpPr>
        <dsp:cNvPr id="0" name=""/>
        <dsp:cNvSpPr/>
      </dsp:nvSpPr>
      <dsp:spPr>
        <a:xfrm>
          <a:off x="1890680" y="1771650"/>
          <a:ext cx="2743200" cy="2743200"/>
        </a:xfrm>
        <a:prstGeom prst="ellipse">
          <a:avLst/>
        </a:prstGeom>
        <a:solidFill>
          <a:schemeClr val="accent2">
            <a:alpha val="50000"/>
            <a:hueOff val="7729367"/>
            <a:satOff val="-82653"/>
            <a:lumOff val="21569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Protest in the Park</a:t>
          </a:r>
        </a:p>
      </dsp:txBody>
      <dsp:txXfrm>
        <a:off x="2148998" y="2480310"/>
        <a:ext cx="1645920" cy="1508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22F784-7D3B-46BF-BAED-B0A35557188A}">
      <dsp:nvSpPr>
        <dsp:cNvPr id="0" name=""/>
        <dsp:cNvSpPr/>
      </dsp:nvSpPr>
      <dsp:spPr>
        <a:xfrm>
          <a:off x="0" y="558576"/>
          <a:ext cx="2657574" cy="15945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Facebook</a:t>
          </a:r>
        </a:p>
      </dsp:txBody>
      <dsp:txXfrm>
        <a:off x="0" y="558576"/>
        <a:ext cx="2657574" cy="1594544"/>
      </dsp:txXfrm>
    </dsp:sp>
    <dsp:sp modelId="{7FE4673C-0ABA-4922-8812-3C5E50836B4B}">
      <dsp:nvSpPr>
        <dsp:cNvPr id="0" name=""/>
        <dsp:cNvSpPr/>
      </dsp:nvSpPr>
      <dsp:spPr>
        <a:xfrm>
          <a:off x="2923331" y="558576"/>
          <a:ext cx="2657574" cy="15945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Instagram</a:t>
          </a:r>
        </a:p>
      </dsp:txBody>
      <dsp:txXfrm>
        <a:off x="2923331" y="558576"/>
        <a:ext cx="2657574" cy="1594544"/>
      </dsp:txXfrm>
    </dsp:sp>
    <dsp:sp modelId="{5FED7683-0BA3-46C7-9A84-EEC5DE09F3BB}">
      <dsp:nvSpPr>
        <dsp:cNvPr id="0" name=""/>
        <dsp:cNvSpPr/>
      </dsp:nvSpPr>
      <dsp:spPr>
        <a:xfrm>
          <a:off x="5846663" y="558576"/>
          <a:ext cx="2657574" cy="15945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YouTube</a:t>
          </a:r>
        </a:p>
      </dsp:txBody>
      <dsp:txXfrm>
        <a:off x="5846663" y="558576"/>
        <a:ext cx="2657574" cy="1594544"/>
      </dsp:txXfrm>
    </dsp:sp>
    <dsp:sp modelId="{A762A88C-02A1-4DA4-9DDF-E93B736932EA}">
      <dsp:nvSpPr>
        <dsp:cNvPr id="0" name=""/>
        <dsp:cNvSpPr/>
      </dsp:nvSpPr>
      <dsp:spPr>
        <a:xfrm>
          <a:off x="1461665" y="2418878"/>
          <a:ext cx="2657574" cy="15945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Twitter</a:t>
          </a:r>
        </a:p>
      </dsp:txBody>
      <dsp:txXfrm>
        <a:off x="1461665" y="2418878"/>
        <a:ext cx="2657574" cy="1594544"/>
      </dsp:txXfrm>
    </dsp:sp>
    <dsp:sp modelId="{916E3A07-6462-4EEE-B8C9-25666D20FC50}">
      <dsp:nvSpPr>
        <dsp:cNvPr id="0" name=""/>
        <dsp:cNvSpPr/>
      </dsp:nvSpPr>
      <dsp:spPr>
        <a:xfrm>
          <a:off x="4384997" y="2418878"/>
          <a:ext cx="2657574" cy="159454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LinkedIn</a:t>
          </a:r>
        </a:p>
      </dsp:txBody>
      <dsp:txXfrm>
        <a:off x="4384997" y="2418878"/>
        <a:ext cx="2657574" cy="15945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67B34-A970-482F-BEFD-4FBC80B45660}">
      <dsp:nvSpPr>
        <dsp:cNvPr id="0" name=""/>
        <dsp:cNvSpPr/>
      </dsp:nvSpPr>
      <dsp:spPr>
        <a:xfrm rot="16200000">
          <a:off x="982980" y="-982980"/>
          <a:ext cx="2286000" cy="425196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@JoeBiden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37.6 M followers</a:t>
          </a:r>
        </a:p>
      </dsp:txBody>
      <dsp:txXfrm rot="5400000">
        <a:off x="-1" y="1"/>
        <a:ext cx="4251960" cy="1714500"/>
      </dsp:txXfrm>
    </dsp:sp>
    <dsp:sp modelId="{322DCFB1-03E1-4D66-9EA7-F2BC0C585ACB}">
      <dsp:nvSpPr>
        <dsp:cNvPr id="0" name=""/>
        <dsp:cNvSpPr/>
      </dsp:nvSpPr>
      <dsp:spPr>
        <a:xfrm>
          <a:off x="4251960" y="0"/>
          <a:ext cx="4251960" cy="2286000"/>
        </a:xfrm>
        <a:prstGeom prst="round1Rect">
          <a:avLst/>
        </a:prstGeom>
        <a:solidFill>
          <a:schemeClr val="accent5">
            <a:hueOff val="-1673522"/>
            <a:satOff val="13698"/>
            <a:lumOff val="-2222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@LeaderMcConnell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2.1 M followers</a:t>
          </a:r>
        </a:p>
      </dsp:txBody>
      <dsp:txXfrm>
        <a:off x="4251960" y="0"/>
        <a:ext cx="4251960" cy="1714500"/>
      </dsp:txXfrm>
    </dsp:sp>
    <dsp:sp modelId="{A8BB0C9D-9DE0-489D-9501-95C46DAEF80F}">
      <dsp:nvSpPr>
        <dsp:cNvPr id="0" name=""/>
        <dsp:cNvSpPr/>
      </dsp:nvSpPr>
      <dsp:spPr>
        <a:xfrm rot="10800000">
          <a:off x="0" y="2286000"/>
          <a:ext cx="4251960" cy="2286000"/>
        </a:xfrm>
        <a:prstGeom prst="round1Rect">
          <a:avLst/>
        </a:prstGeom>
        <a:solidFill>
          <a:schemeClr val="accent5">
            <a:hueOff val="-3347044"/>
            <a:satOff val="27395"/>
            <a:lumOff val="-4444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@GovPritzker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251 K followers</a:t>
          </a:r>
        </a:p>
      </dsp:txBody>
      <dsp:txXfrm rot="10800000">
        <a:off x="0" y="2857500"/>
        <a:ext cx="4251960" cy="1714500"/>
      </dsp:txXfrm>
    </dsp:sp>
    <dsp:sp modelId="{72BA27BE-F7FA-4592-B422-FBB83DF92EA3}">
      <dsp:nvSpPr>
        <dsp:cNvPr id="0" name=""/>
        <dsp:cNvSpPr/>
      </dsp:nvSpPr>
      <dsp:spPr>
        <a:xfrm rot="5400000">
          <a:off x="5234940" y="1303020"/>
          <a:ext cx="2286000" cy="4251960"/>
        </a:xfrm>
        <a:prstGeom prst="round1Rect">
          <a:avLst/>
        </a:prstGeom>
        <a:solidFill>
          <a:schemeClr val="accent5">
            <a:hueOff val="-5020566"/>
            <a:satOff val="41093"/>
            <a:lumOff val="-6666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@D28Northbrook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455 followers</a:t>
          </a:r>
          <a:endParaRPr lang="en-US" sz="2800" kern="1200" dirty="0"/>
        </a:p>
      </dsp:txBody>
      <dsp:txXfrm rot="-5400000">
        <a:off x="4251960" y="2857500"/>
        <a:ext cx="4251960" cy="1714500"/>
      </dsp:txXfrm>
    </dsp:sp>
    <dsp:sp modelId="{E596F216-A55C-4E2A-8017-CF7D86659AFE}">
      <dsp:nvSpPr>
        <dsp:cNvPr id="0" name=""/>
        <dsp:cNvSpPr/>
      </dsp:nvSpPr>
      <dsp:spPr>
        <a:xfrm>
          <a:off x="2593848" y="1368553"/>
          <a:ext cx="3087586" cy="1905003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Interactive Communication at </a:t>
          </a:r>
          <a:r>
            <a:rPr lang="en-US" sz="2800" u="sng" kern="1200" dirty="0"/>
            <a:t>Every</a:t>
          </a:r>
          <a:r>
            <a:rPr lang="en-US" sz="2800" kern="1200" dirty="0"/>
            <a:t> Level of Government</a:t>
          </a:r>
        </a:p>
      </dsp:txBody>
      <dsp:txXfrm>
        <a:off x="2686843" y="1461548"/>
        <a:ext cx="2901596" cy="17190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5FB7A-6C2D-4A22-83EA-ACB6F79CAEAB}">
      <dsp:nvSpPr>
        <dsp:cNvPr id="0" name=""/>
        <dsp:cNvSpPr/>
      </dsp:nvSpPr>
      <dsp:spPr>
        <a:xfrm>
          <a:off x="0" y="126138"/>
          <a:ext cx="8503920" cy="61545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@AOC</a:t>
          </a:r>
        </a:p>
      </dsp:txBody>
      <dsp:txXfrm>
        <a:off x="30044" y="156182"/>
        <a:ext cx="8443832" cy="555370"/>
      </dsp:txXfrm>
    </dsp:sp>
    <dsp:sp modelId="{F94A2C46-35C7-4DAB-ADAD-333B8D6CF88D}">
      <dsp:nvSpPr>
        <dsp:cNvPr id="0" name=""/>
        <dsp:cNvSpPr/>
      </dsp:nvSpPr>
      <dsp:spPr>
        <a:xfrm>
          <a:off x="0" y="741596"/>
          <a:ext cx="8503920" cy="2332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999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“</a:t>
          </a:r>
          <a:r>
            <a:rPr lang="en-US" sz="1800" b="0" i="0" kern="1200" dirty="0"/>
            <a:t>It’s appalling that far-right politicians seem to have decided that fall before an election is their regularly scheduled time to commit crimes against humanity on refugees. Don’t normalize this. Lying to &amp; trafficking people for TV and clicks isn’t politics as usual. It’s abuse.” 9/16/22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85.1K likes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	“It’s a crime when a Republican transports 50…but when 	democrats bring in millions it’s not…is this your position? 	@donnieplmr, 9/16/22. 1,157 likes</a:t>
          </a:r>
        </a:p>
      </dsp:txBody>
      <dsp:txXfrm>
        <a:off x="0" y="741596"/>
        <a:ext cx="8503920" cy="2332890"/>
      </dsp:txXfrm>
    </dsp:sp>
    <dsp:sp modelId="{45DCB1DB-6EF9-4C3A-9F77-A7C216837F1B}">
      <dsp:nvSpPr>
        <dsp:cNvPr id="0" name=""/>
        <dsp:cNvSpPr/>
      </dsp:nvSpPr>
      <dsp:spPr>
        <a:xfrm>
          <a:off x="0" y="3074486"/>
          <a:ext cx="8503920" cy="538200"/>
        </a:xfrm>
        <a:prstGeom prst="roundRect">
          <a:avLst/>
        </a:prstGeom>
        <a:solidFill>
          <a:schemeClr val="accent5">
            <a:hueOff val="-5020566"/>
            <a:satOff val="41093"/>
            <a:lumOff val="-6666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@D28Northbrook</a:t>
          </a:r>
        </a:p>
      </dsp:txBody>
      <dsp:txXfrm>
        <a:off x="26273" y="3100759"/>
        <a:ext cx="8451374" cy="485654"/>
      </dsp:txXfrm>
    </dsp:sp>
    <dsp:sp modelId="{78787318-EDA5-4DD9-8CC0-FA99572A9F82}">
      <dsp:nvSpPr>
        <dsp:cNvPr id="0" name=""/>
        <dsp:cNvSpPr/>
      </dsp:nvSpPr>
      <dsp:spPr>
        <a:xfrm>
          <a:off x="0" y="3612686"/>
          <a:ext cx="8503920" cy="833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999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“District 28 has developed an inclement weather plan that allows for the use of snow days and/or e-learning days if in-person instruction is not possible.</a:t>
          </a: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1 like</a:t>
          </a:r>
        </a:p>
      </dsp:txBody>
      <dsp:txXfrm>
        <a:off x="0" y="3612686"/>
        <a:ext cx="8503920" cy="8331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46FE1-4F08-4CE9-8ACC-C5DC2F72AB89}">
      <dsp:nvSpPr>
        <dsp:cNvPr id="0" name=""/>
        <dsp:cNvSpPr/>
      </dsp:nvSpPr>
      <dsp:spPr>
        <a:xfrm rot="16200000">
          <a:off x="-935462" y="936500"/>
          <a:ext cx="4572000" cy="269899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047" bIns="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Social Media is the “modern public square.” Supreme Court held that law prohibiting sex offenders from using social media violated First Amendment. </a:t>
          </a:r>
          <a:r>
            <a:rPr lang="en-US" sz="1900" i="1" kern="1200" dirty="0"/>
            <a:t>Packingham v. North Carolina</a:t>
          </a:r>
          <a:r>
            <a:rPr lang="en-US" sz="1900" kern="1200" dirty="0"/>
            <a:t>, 137 S. Ct. 1730 (2017). </a:t>
          </a:r>
        </a:p>
      </dsp:txBody>
      <dsp:txXfrm rot="5400000">
        <a:off x="1039" y="914399"/>
        <a:ext cx="2698998" cy="2743200"/>
      </dsp:txXfrm>
    </dsp:sp>
    <dsp:sp modelId="{B762832E-48CA-4C0D-A36C-ACDA78CDA968}">
      <dsp:nvSpPr>
        <dsp:cNvPr id="0" name=""/>
        <dsp:cNvSpPr/>
      </dsp:nvSpPr>
      <dsp:spPr>
        <a:xfrm rot="16200000">
          <a:off x="1965960" y="936500"/>
          <a:ext cx="4572000" cy="2698998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047" bIns="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FF0000"/>
              </a:solidFill>
            </a:rPr>
            <a:t>All persons </a:t>
          </a:r>
          <a:r>
            <a:rPr lang="en-US" sz="1900" kern="1200" dirty="0"/>
            <a:t>should have access to places where they can speak and listen</a:t>
          </a:r>
        </a:p>
      </dsp:txBody>
      <dsp:txXfrm rot="5400000">
        <a:off x="2902461" y="914399"/>
        <a:ext cx="2698998" cy="2743200"/>
      </dsp:txXfrm>
    </dsp:sp>
    <dsp:sp modelId="{D3344B3A-10AE-4FF9-8E5B-2F4593073E57}">
      <dsp:nvSpPr>
        <dsp:cNvPr id="0" name=""/>
        <dsp:cNvSpPr/>
      </dsp:nvSpPr>
      <dsp:spPr>
        <a:xfrm rot="16200000">
          <a:off x="4867382" y="936500"/>
          <a:ext cx="4572000" cy="2698998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047" bIns="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Cyberspace is now that place</a:t>
          </a:r>
        </a:p>
      </dsp:txBody>
      <dsp:txXfrm rot="5400000">
        <a:off x="5803883" y="914399"/>
        <a:ext cx="2698998" cy="27432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AF538-CD28-4A8C-AE7A-3DE573169117}">
      <dsp:nvSpPr>
        <dsp:cNvPr id="0" name=""/>
        <dsp:cNvSpPr/>
      </dsp:nvSpPr>
      <dsp:spPr>
        <a:xfrm rot="10800000">
          <a:off x="0" y="0"/>
          <a:ext cx="8504238" cy="1524000"/>
        </a:xfrm>
        <a:prstGeom prst="trapezoid">
          <a:avLst>
            <a:gd name="adj" fmla="val 9300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Traditional Forum</a:t>
          </a:r>
        </a:p>
      </dsp:txBody>
      <dsp:txXfrm rot="-10800000">
        <a:off x="1488241" y="0"/>
        <a:ext cx="5527754" cy="1524000"/>
      </dsp:txXfrm>
    </dsp:sp>
    <dsp:sp modelId="{22A9C478-2DE9-4910-9068-92D33DB16408}">
      <dsp:nvSpPr>
        <dsp:cNvPr id="0" name=""/>
        <dsp:cNvSpPr/>
      </dsp:nvSpPr>
      <dsp:spPr>
        <a:xfrm rot="10800000">
          <a:off x="1417373" y="1523999"/>
          <a:ext cx="5669492" cy="1524000"/>
        </a:xfrm>
        <a:prstGeom prst="trapezoid">
          <a:avLst>
            <a:gd name="adj" fmla="val 9300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Designated Forum</a:t>
          </a:r>
        </a:p>
      </dsp:txBody>
      <dsp:txXfrm rot="-10800000">
        <a:off x="2409534" y="1523999"/>
        <a:ext cx="3685169" cy="1524000"/>
      </dsp:txXfrm>
    </dsp:sp>
    <dsp:sp modelId="{B9F53535-8BB4-417A-B527-966FA809702D}">
      <dsp:nvSpPr>
        <dsp:cNvPr id="0" name=""/>
        <dsp:cNvSpPr/>
      </dsp:nvSpPr>
      <dsp:spPr>
        <a:xfrm rot="10800000">
          <a:off x="2834746" y="3047999"/>
          <a:ext cx="2834746" cy="1524000"/>
        </a:xfrm>
        <a:prstGeom prst="trapezoid">
          <a:avLst>
            <a:gd name="adj" fmla="val 9300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Limited 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Forum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 rot="-10800000">
        <a:off x="2834746" y="3047999"/>
        <a:ext cx="2834746" cy="1524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CF8EF7-E819-4CEE-868B-6C91EDB96B47}">
      <dsp:nvSpPr>
        <dsp:cNvPr id="0" name=""/>
        <dsp:cNvSpPr/>
      </dsp:nvSpPr>
      <dsp:spPr>
        <a:xfrm rot="16200000">
          <a:off x="-234657" y="238913"/>
          <a:ext cx="4572000" cy="4094172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69955" bIns="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One policy should regulate a citizen’s right to speak on public body’s social media accounts</a:t>
          </a:r>
        </a:p>
      </dsp:txBody>
      <dsp:txXfrm rot="5400000">
        <a:off x="4257" y="914399"/>
        <a:ext cx="4094172" cy="2743200"/>
      </dsp:txXfrm>
    </dsp:sp>
    <dsp:sp modelId="{8F69BD01-7651-40BE-B55A-D00D21585867}">
      <dsp:nvSpPr>
        <dsp:cNvPr id="0" name=""/>
        <dsp:cNvSpPr/>
      </dsp:nvSpPr>
      <dsp:spPr>
        <a:xfrm rot="16200000">
          <a:off x="4166577" y="238913"/>
          <a:ext cx="4572000" cy="4094172"/>
        </a:xfrm>
        <a:prstGeom prst="flowChartManualOperation">
          <a:avLst/>
        </a:prstGeom>
        <a:solidFill>
          <a:schemeClr val="accent4">
            <a:hueOff val="5485614"/>
            <a:satOff val="7445"/>
            <a:lumOff val="12549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69955" bIns="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 second policy should regulate employee’s right to speak on social media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When they act on behalf of the public body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When they act in a personal capacity</a:t>
          </a:r>
        </a:p>
      </dsp:txBody>
      <dsp:txXfrm rot="5400000">
        <a:off x="4405491" y="914399"/>
        <a:ext cx="4094172" cy="2743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DDB9D0C-F8C9-466D-8B08-8E3D4E6804F5}" type="datetimeFigureOut">
              <a:rPr lang="en-US" smtClean="0"/>
              <a:t>10/5/2022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3F702CD-DDC7-44AC-AF1A-F57DEB61BB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43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0547-9629-46F5-984E-4B6FA74243A0}" type="datetime1">
              <a:rPr lang="en-US" smtClean="0"/>
              <a:t>10/5/2022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AA65CEA-7D8B-434C-9938-10311D0F5F2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831E-BBAC-462B-92DB-E6747CBAAF43}" type="datetime1">
              <a:rPr lang="en-US" smtClean="0"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AA65CEA-7D8B-434C-9938-10311D0F5F2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510C-4584-4E9A-A0A9-90A59C439CFB}" type="datetime1">
              <a:rPr lang="en-US" smtClean="0"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4CAC2-E39A-47B2-B545-AC06D264429A}" type="datetime1">
              <a:rPr lang="en-US" smtClean="0"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AA65CEA-7D8B-434C-9938-10311D0F5F2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3F95-345B-401A-876F-6B2FA7389E2E}" type="datetime1">
              <a:rPr lang="en-US" smtClean="0"/>
              <a:t>10/5/2022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AA65CEA-7D8B-434C-9938-10311D0F5F2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2A22A88-E8AA-4548-B64B-83F5AFDA878C}" type="datetime1">
              <a:rPr lang="en-US" smtClean="0"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21C0-8BF0-4FF7-8D27-1B01F7665174}" type="datetime1">
              <a:rPr lang="en-US" smtClean="0"/>
              <a:t>10/5/2022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AA65CEA-7D8B-434C-9938-10311D0F5F2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526D-B321-46A7-AFFC-7509FE6ED096}" type="datetime1">
              <a:rPr lang="en-US" smtClean="0"/>
              <a:t>10/5/2022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AA65CEA-7D8B-434C-9938-10311D0F5F2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B405-7CD0-4358-B3D2-A7C21CDFD949}" type="datetime1">
              <a:rPr lang="en-US" smtClean="0"/>
              <a:t>10/5/2022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A65CEA-7D8B-434C-9938-10311D0F5F2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AA65CEA-7D8B-434C-9938-10311D0F5F2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0628-BF7A-4FF6-8BFB-737AB593216C}" type="datetime1">
              <a:rPr lang="en-US" smtClean="0"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AA65CEA-7D8B-434C-9938-10311D0F5F2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C4A4ECA-1B5F-4C63-816B-A1424DF956AC}" type="datetime1">
              <a:rPr lang="en-US" smtClean="0"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9C0E429-9431-48B9-BC5A-96223482CA09}" type="datetime1">
              <a:rPr lang="en-US" smtClean="0"/>
              <a:t>10/5/2022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AA65CEA-7D8B-434C-9938-10311D0F5F2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microsoft.com/office/2017/06/relationships/model3d" Target="../media/model3d2.glb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571969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yberdriveillinois.com/publications/pdf_publications/ard167.pdf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3124200"/>
            <a:ext cx="7772400" cy="3124200"/>
          </a:xfrm>
        </p:spPr>
        <p:txBody>
          <a:bodyPr>
            <a:normAutofit/>
          </a:bodyPr>
          <a:lstStyle/>
          <a:p>
            <a:r>
              <a:rPr lang="en-US" b="1" dirty="0"/>
              <a:t>ICRMT Liability Seminar</a:t>
            </a:r>
          </a:p>
          <a:p>
            <a:r>
              <a:rPr lang="en-US" b="1" dirty="0"/>
              <a:t>October 11, 2022</a:t>
            </a:r>
          </a:p>
          <a:p>
            <a:r>
              <a:rPr lang="en-US" b="1" dirty="0"/>
              <a:t>Jane May</a:t>
            </a:r>
          </a:p>
          <a:p>
            <a:r>
              <a:rPr lang="en-US" b="1" dirty="0"/>
              <a:t>OKGC Law, LLC</a:t>
            </a:r>
          </a:p>
          <a:p>
            <a:r>
              <a:rPr lang="en-US" b="1" dirty="0"/>
              <a:t>650 Dundee Road</a:t>
            </a:r>
          </a:p>
          <a:p>
            <a:r>
              <a:rPr lang="en-US" b="1" dirty="0"/>
              <a:t>Northbrook, IL 60060</a:t>
            </a:r>
          </a:p>
          <a:p>
            <a:r>
              <a:rPr lang="en-US" b="1" dirty="0"/>
              <a:t>847-291-0200</a:t>
            </a:r>
          </a:p>
          <a:p>
            <a:r>
              <a:rPr lang="en-US" b="1" dirty="0"/>
              <a:t>jmay@okgc.com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543800" cy="1676399"/>
          </a:xfrm>
        </p:spPr>
        <p:txBody>
          <a:bodyPr>
            <a:normAutofit/>
          </a:bodyPr>
          <a:lstStyle/>
          <a:p>
            <a:r>
              <a:rPr lang="en-US" dirty="0"/>
              <a:t>Navigating the Legal Minefield of Social Media</a:t>
            </a:r>
          </a:p>
        </p:txBody>
      </p:sp>
      <p:pic>
        <p:nvPicPr>
          <p:cNvPr id="5" name="Graphic 4" descr="Connections">
            <a:extLst>
              <a:ext uri="{FF2B5EF4-FFF2-40B4-BE49-F238E27FC236}">
                <a16:creationId xmlns:a16="http://schemas.microsoft.com/office/drawing/2014/main" id="{6BF34D23-D194-110C-A7E6-4FF1402D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2260" y="3505200"/>
            <a:ext cx="1577340" cy="1577340"/>
          </a:xfrm>
          <a:prstGeom prst="rect">
            <a:avLst/>
          </a:prstGeom>
        </p:spPr>
      </p:pic>
      <p:pic>
        <p:nvPicPr>
          <p:cNvPr id="7" name="Graphic 6" descr="Thumbs up sign">
            <a:extLst>
              <a:ext uri="{FF2B5EF4-FFF2-40B4-BE49-F238E27FC236}">
                <a16:creationId xmlns:a16="http://schemas.microsoft.com/office/drawing/2014/main" id="{2C921765-AD81-9D87-9867-63CFD1A6DC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4400" y="2667000"/>
            <a:ext cx="914400" cy="914400"/>
          </a:xfrm>
          <a:prstGeom prst="rect">
            <a:avLst/>
          </a:prstGeom>
        </p:spPr>
      </p:pic>
      <p:pic>
        <p:nvPicPr>
          <p:cNvPr id="9" name="Graphic 8" descr="Share">
            <a:extLst>
              <a:ext uri="{FF2B5EF4-FFF2-40B4-BE49-F238E27FC236}">
                <a16:creationId xmlns:a16="http://schemas.microsoft.com/office/drawing/2014/main" id="{19871EC6-1790-C47D-F1D0-68C4C44E19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8800" y="3836670"/>
            <a:ext cx="914400" cy="914400"/>
          </a:xfrm>
          <a:prstGeom prst="rect">
            <a:avLst/>
          </a:prstGeom>
        </p:spPr>
      </p:pic>
      <p:pic>
        <p:nvPicPr>
          <p:cNvPr id="11" name="Graphic 10" descr="Megaphone">
            <a:extLst>
              <a:ext uri="{FF2B5EF4-FFF2-40B4-BE49-F238E27FC236}">
                <a16:creationId xmlns:a16="http://schemas.microsoft.com/office/drawing/2014/main" id="{E6496309-A24B-C97C-D0FC-5156AE6174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5800" y="5042535"/>
            <a:ext cx="1118616" cy="111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88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Tell Us What You Really Think…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96984578"/>
              </p:ext>
            </p:extLst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00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602A3D-8CC8-519E-F31D-DA8F1AFA3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2667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4BA9A9-5EEB-7E5D-6F3C-50E51FF8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3DEFDC-6A07-B7DD-2F05-E0C49DA9E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2" y="457200"/>
            <a:ext cx="7888287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Courts Tackle Issue of First Amendment Rights on Social Media</a:t>
            </a:r>
          </a:p>
        </p:txBody>
      </p:sp>
      <p:pic>
        <p:nvPicPr>
          <p:cNvPr id="6" name="Graphic 5" descr="Gavel">
            <a:extLst>
              <a:ext uri="{FF2B5EF4-FFF2-40B4-BE49-F238E27FC236}">
                <a16:creationId xmlns:a16="http://schemas.microsoft.com/office/drawing/2014/main" id="{C1B4C922-0B0B-1D26-27C4-845B7B8D8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57600" y="314960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62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Right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2389477"/>
              </p:ext>
            </p:extLst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501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Forums in the Physical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Traditional Public Forum</a:t>
            </a:r>
          </a:p>
          <a:p>
            <a:pPr lvl="2"/>
            <a:r>
              <a:rPr lang="en-US" dirty="0"/>
              <a:t>Parks</a:t>
            </a:r>
          </a:p>
          <a:p>
            <a:pPr lvl="2"/>
            <a:r>
              <a:rPr lang="en-US" dirty="0"/>
              <a:t>Public Square</a:t>
            </a:r>
          </a:p>
          <a:p>
            <a:endParaRPr lang="en-US" dirty="0"/>
          </a:p>
          <a:p>
            <a:r>
              <a:rPr lang="en-US" dirty="0"/>
              <a:t>Designated Public Forum</a:t>
            </a:r>
          </a:p>
          <a:p>
            <a:pPr lvl="2"/>
            <a:r>
              <a:rPr lang="en-US" dirty="0"/>
              <a:t>Government property that is not traditionally used as a public forum is intentionally opened up for that purpose</a:t>
            </a:r>
          </a:p>
          <a:p>
            <a:pPr lvl="4"/>
            <a:r>
              <a:rPr lang="en-US" dirty="0"/>
              <a:t>Meeting room</a:t>
            </a:r>
          </a:p>
          <a:p>
            <a:pPr lvl="4"/>
            <a:r>
              <a:rPr lang="en-US" dirty="0"/>
              <a:t>Assembly hall</a:t>
            </a:r>
          </a:p>
          <a:p>
            <a:endParaRPr lang="en-US" dirty="0"/>
          </a:p>
          <a:p>
            <a:r>
              <a:rPr lang="en-US" dirty="0"/>
              <a:t>Limited Public Forum</a:t>
            </a:r>
          </a:p>
          <a:p>
            <a:pPr lvl="2"/>
            <a:r>
              <a:rPr lang="en-US" dirty="0"/>
              <a:t>Space that is limited to use by certain groups or dedicated to the discussion of certain topics</a:t>
            </a:r>
          </a:p>
          <a:p>
            <a:pPr lvl="4"/>
            <a:r>
              <a:rPr lang="en-US" dirty="0"/>
              <a:t>Limiting use of public school meeting room to groups associated with school.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13</a:t>
            </a:fld>
            <a:endParaRPr lang="en-US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" name="3D Model 7" descr="Courthouse">
                <a:extLst>
                  <a:ext uri="{FF2B5EF4-FFF2-40B4-BE49-F238E27FC236}">
                    <a16:creationId xmlns:a16="http://schemas.microsoft.com/office/drawing/2014/main" id="{6A6FBAB5-F321-F5AA-58A5-468BED1E48A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40109829"/>
                  </p:ext>
                </p:extLst>
              </p:nvPr>
            </p:nvGraphicFramePr>
            <p:xfrm>
              <a:off x="4361688" y="3657600"/>
              <a:ext cx="3359022" cy="114462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359022" cy="1144620"/>
                    </a:xfrm>
                    <a:prstGeom prst="rect">
                      <a:avLst/>
                    </a:prstGeom>
                  </am3d:spPr>
                  <am3d:camera>
                    <am3d:pos x="0" y="0" z="5825781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0285" d="1000000"/>
                    <am3d:preTrans dx="0" dy="-5531458" dz="-3168089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97167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3D Model 7" descr="Courthouse">
                <a:extLst>
                  <a:ext uri="{FF2B5EF4-FFF2-40B4-BE49-F238E27FC236}">
                    <a16:creationId xmlns:a16="http://schemas.microsoft.com/office/drawing/2014/main" id="{6A6FBAB5-F321-F5AA-58A5-468BED1E48A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61688" y="3657600"/>
                <a:ext cx="3359022" cy="11446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5431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Rights are Dependent on Type of Forum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16016203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05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Amendment in the Digital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503920" cy="5029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Trump creates @realDonaldTrump in 2009</a:t>
            </a:r>
          </a:p>
          <a:p>
            <a:endParaRPr lang="en-US" dirty="0"/>
          </a:p>
          <a:p>
            <a:r>
              <a:rPr lang="en-US" dirty="0"/>
              <a:t>Continues to use account after becoming POTUS</a:t>
            </a:r>
          </a:p>
          <a:p>
            <a:endParaRPr lang="en-US" dirty="0"/>
          </a:p>
          <a:p>
            <a:r>
              <a:rPr lang="en-US" dirty="0"/>
              <a:t>Trump blocked certain Twitter users from his account in 2017 after he became president</a:t>
            </a:r>
          </a:p>
          <a:p>
            <a:pPr lvl="1"/>
            <a:endParaRPr lang="en-US" dirty="0"/>
          </a:p>
          <a:p>
            <a:pPr lvl="1"/>
            <a:r>
              <a:rPr lang="en-US" sz="2900" dirty="0">
                <a:solidFill>
                  <a:srgbClr val="FF0000"/>
                </a:solidFill>
              </a:rPr>
              <a:t>YOU’RE  BLOCKED!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Users file First Amendment lawsuit.  </a:t>
            </a:r>
            <a:r>
              <a:rPr lang="en-US" i="1" dirty="0"/>
              <a:t>Knight First Amendment Inst. at Columbia Univ. v. Trump</a:t>
            </a:r>
            <a:r>
              <a:rPr lang="en-US" dirty="0"/>
              <a:t>, 928 F.3d 226 (2d Cir. 2019)</a:t>
            </a:r>
          </a:p>
          <a:p>
            <a:endParaRPr lang="en-US" dirty="0"/>
          </a:p>
          <a:p>
            <a:r>
              <a:rPr lang="en-US" dirty="0"/>
              <a:t>Court must decide if the First Amendment applies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jane.OKGC\AppData\Local\Microsoft\Windows\INetCache\IE\FW3IO9DS\pointing-finger-1922074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026" y="3200400"/>
            <a:ext cx="2209800" cy="131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104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 @realDonaldTrump a </a:t>
            </a:r>
            <a:r>
              <a:rPr lang="en-US" dirty="0">
                <a:solidFill>
                  <a:srgbClr val="FF0000"/>
                </a:solidFill>
              </a:rPr>
              <a:t>Public</a:t>
            </a:r>
            <a:r>
              <a:rPr lang="en-US" dirty="0"/>
              <a:t> Forum?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295400"/>
            <a:ext cx="8503920" cy="5181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Twitter account used to communicate with public about his administration</a:t>
            </a:r>
          </a:p>
          <a:p>
            <a:pPr lvl="1"/>
            <a:r>
              <a:rPr lang="en-US" dirty="0"/>
              <a:t>“I have made my decision on who I will nominate for The United States Supreme Court. It will be announced live on Tuesday at 8:00 P.M.” 1/30/17</a:t>
            </a:r>
          </a:p>
          <a:p>
            <a:pPr lvl="1"/>
            <a:r>
              <a:rPr lang="en-US" dirty="0"/>
              <a:t>“I will be announcing my decision on Paris Accord, Thursday at 3:00 P.M. The White House Rose Garden. MAKE AMERICA GREAT AGAIN!” 5/13/17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Photos show President engaged in official duties</a:t>
            </a:r>
          </a:p>
          <a:p>
            <a:endParaRPr lang="en-US" dirty="0"/>
          </a:p>
          <a:p>
            <a:r>
              <a:rPr lang="en-US" dirty="0"/>
              <a:t>“Official statements” of President</a:t>
            </a:r>
          </a:p>
          <a:p>
            <a:endParaRPr lang="en-US" dirty="0"/>
          </a:p>
          <a:p>
            <a:r>
              <a:rPr lang="en-US" dirty="0"/>
              <a:t>It’s </a:t>
            </a:r>
            <a:r>
              <a:rPr lang="en-US" dirty="0">
                <a:solidFill>
                  <a:srgbClr val="FF0000"/>
                </a:solidFill>
              </a:rPr>
              <a:t>public</a:t>
            </a:r>
            <a:r>
              <a:rPr lang="en-US" dirty="0"/>
              <a:t>, not private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389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a Public </a:t>
            </a:r>
            <a:r>
              <a:rPr lang="en-US" dirty="0">
                <a:solidFill>
                  <a:srgbClr val="FF0000"/>
                </a:solidFill>
              </a:rPr>
              <a:t>Forum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Court looks at interactive element</a:t>
            </a:r>
          </a:p>
          <a:p>
            <a:pPr lvl="2"/>
            <a:r>
              <a:rPr lang="en-US" dirty="0"/>
              <a:t>It’s not just Trump’s speech</a:t>
            </a:r>
          </a:p>
          <a:p>
            <a:pPr lvl="2"/>
            <a:endParaRPr lang="en-US" dirty="0"/>
          </a:p>
          <a:p>
            <a:r>
              <a:rPr lang="en-US" dirty="0"/>
              <a:t>Public can respond, retweet, comment, like</a:t>
            </a:r>
          </a:p>
          <a:p>
            <a:endParaRPr lang="en-US" dirty="0"/>
          </a:p>
          <a:p>
            <a:r>
              <a:rPr lang="en-US" dirty="0"/>
              <a:t>This is different than a traditional website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interactive element</a:t>
            </a:r>
            <a:r>
              <a:rPr lang="en-US" dirty="0"/>
              <a:t> makes it a public forum for free speech</a:t>
            </a:r>
          </a:p>
        </p:txBody>
      </p:sp>
      <p:pic>
        <p:nvPicPr>
          <p:cNvPr id="2056" name="Picture 8" descr="C:\Users\jane.OKGC\AppData\Local\Microsoft\Windows\INetCache\IE\FW3IO9DS\161859632Facebook-Like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00200"/>
            <a:ext cx="14859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jane.OKGC\AppData\Local\Microsoft\Windows\INetCache\IE\FW3IO9DS\speech_bubbles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617" y="2019300"/>
            <a:ext cx="1828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021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Cannot Censor Based on Viewpoint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First Amendment prohibits viewpoint discrimination </a:t>
            </a:r>
            <a:r>
              <a:rPr lang="en-US" dirty="0"/>
              <a:t>in a public forum (regardless of whether it is traditional, designated or limited)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Cannot block users because disagree with views</a:t>
            </a:r>
          </a:p>
          <a:p>
            <a:endParaRPr lang="en-US" dirty="0"/>
          </a:p>
          <a:p>
            <a:r>
              <a:rPr lang="en-US" dirty="0"/>
              <a:t>Court says you don’t have to listen to what they say, but you have to allow them the right to speak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074" name="Picture 2" descr="C:\Users\jane.OKGC\AppData\Local\Microsoft\Windows\INetCache\IE\FW3IO9DS\man-with-tape-over-mouth-pop_1192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19387"/>
            <a:ext cx="2134173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ane.OKGC\AppData\Local\Microsoft\Windows\INetCache\IE\FW3IO9DS\Prohibition_sign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603" y="2285765"/>
            <a:ext cx="1767765" cy="228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099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Lawsuits against Local Officials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i="1" dirty="0"/>
              <a:t>Davison v. Randall</a:t>
            </a:r>
            <a:r>
              <a:rPr lang="en-US" sz="2800" dirty="0"/>
              <a:t>, 912 F.3d 666 (4</a:t>
            </a:r>
            <a:r>
              <a:rPr lang="en-US" sz="2800" baseline="30000" dirty="0"/>
              <a:t>th</a:t>
            </a:r>
            <a:r>
              <a:rPr lang="en-US" sz="2800" dirty="0"/>
              <a:t> Cir. 2019)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Virginia county board chair had a Facebook page</a:t>
            </a:r>
          </a:p>
          <a:p>
            <a:pPr lvl="2"/>
            <a:r>
              <a:rPr lang="en-US" dirty="0"/>
              <a:t>“Chair Phyllis J. Randall” </a:t>
            </a:r>
          </a:p>
          <a:p>
            <a:pPr lvl="2"/>
            <a:endParaRPr lang="en-US" dirty="0"/>
          </a:p>
          <a:p>
            <a:r>
              <a:rPr lang="en-US" dirty="0"/>
              <a:t>“I really want to hear from </a:t>
            </a:r>
            <a:r>
              <a:rPr lang="en-US" dirty="0">
                <a:solidFill>
                  <a:srgbClr val="C00000"/>
                </a:solidFill>
              </a:rPr>
              <a:t>ANY</a:t>
            </a:r>
            <a:r>
              <a:rPr lang="en-US" dirty="0"/>
              <a:t> Loudon citizen on </a:t>
            </a:r>
            <a:r>
              <a:rPr lang="en-US" dirty="0">
                <a:solidFill>
                  <a:srgbClr val="C00000"/>
                </a:solidFill>
              </a:rPr>
              <a:t>ANY</a:t>
            </a:r>
            <a:r>
              <a:rPr lang="en-US" dirty="0"/>
              <a:t> issues, request, criticism, complement or just your thoughts.”</a:t>
            </a:r>
          </a:p>
          <a:p>
            <a:endParaRPr lang="en-US" dirty="0"/>
          </a:p>
          <a:p>
            <a:r>
              <a:rPr lang="en-US" dirty="0"/>
              <a:t>Used page to notify public of meetings, subjects of public discussion, public safety issues</a:t>
            </a:r>
          </a:p>
        </p:txBody>
      </p:sp>
      <p:pic>
        <p:nvPicPr>
          <p:cNvPr id="7171" name="Picture 3" descr="C:\Users\jane.OKGC\AppData\Local\Microsoft\Windows\INetCache\IE\BZPJ1YFJ\Peace_and_Love_Butto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736" y="4343400"/>
            <a:ext cx="931264" cy="90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16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Amendment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Congress shall make no law </a:t>
            </a:r>
            <a:r>
              <a:rPr lang="en-US" dirty="0"/>
              <a:t>respecting an establishment of religion, or prohibiting the free exercise thereof; or </a:t>
            </a:r>
            <a:r>
              <a:rPr lang="en-US" dirty="0">
                <a:solidFill>
                  <a:srgbClr val="7030A0"/>
                </a:solidFill>
              </a:rPr>
              <a:t>abridging the freedom of speech</a:t>
            </a:r>
            <a:r>
              <a:rPr lang="en-US" dirty="0"/>
              <a:t>, or of the press; or the right of the people peaceably to assemble, and to petition the Government for a redress of grievances.</a:t>
            </a:r>
          </a:p>
          <a:p>
            <a:endParaRPr lang="en-US" dirty="0"/>
          </a:p>
        </p:txBody>
      </p:sp>
      <p:pic>
        <p:nvPicPr>
          <p:cNvPr id="3076" name="Picture 4" descr="C:\Users\jane.OKGC\AppData\Local\Microsoft\Windows\INetCache\IE\WTK01HBX\free-speech-zon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38600"/>
            <a:ext cx="3389312" cy="226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804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careful what you wish for…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Randall posts about town hall meeting</a:t>
            </a:r>
          </a:p>
          <a:p>
            <a:endParaRPr lang="en-US" dirty="0"/>
          </a:p>
          <a:p>
            <a:r>
              <a:rPr lang="en-US" dirty="0"/>
              <a:t>Outspoken resident, Brian Davison, replies with post about conflicts of interest and kickbacks</a:t>
            </a:r>
          </a:p>
          <a:p>
            <a:endParaRPr lang="en-US" dirty="0"/>
          </a:p>
          <a:p>
            <a:r>
              <a:rPr lang="en-US" dirty="0"/>
              <a:t>Randall deletes her original post and all comments</a:t>
            </a:r>
          </a:p>
          <a:p>
            <a:endParaRPr lang="en-US" dirty="0"/>
          </a:p>
          <a:p>
            <a:r>
              <a:rPr lang="en-US" dirty="0"/>
              <a:t>Bans (then reinstates) Davison</a:t>
            </a:r>
          </a:p>
          <a:p>
            <a:endParaRPr lang="en-US" dirty="0"/>
          </a:p>
          <a:p>
            <a:r>
              <a:rPr lang="en-US" dirty="0"/>
              <a:t>Davison sues her </a:t>
            </a:r>
          </a:p>
        </p:txBody>
      </p:sp>
      <p:pic>
        <p:nvPicPr>
          <p:cNvPr id="6146" name="Picture 2" descr="C:\Users\jane.OKGC\AppData\Local\Microsoft\Windows\INetCache\IE\FW3IO9DS\120px-Angry_Talk_(Comic_Style)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447800"/>
            <a:ext cx="11430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33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Open Forum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03920" cy="44988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She intentionally opened forum to public comment  (ANY issues, requests, criticisms)</a:t>
            </a:r>
          </a:p>
          <a:p>
            <a:endParaRPr lang="en-US" dirty="0"/>
          </a:p>
          <a:p>
            <a:r>
              <a:rPr lang="en-US" dirty="0"/>
              <a:t>She placed NO restrictions on public access</a:t>
            </a:r>
          </a:p>
          <a:p>
            <a:endParaRPr lang="en-US" dirty="0"/>
          </a:p>
          <a:p>
            <a:r>
              <a:rPr lang="en-US" dirty="0"/>
              <a:t>“Exchange of views” is precisely what she sought</a:t>
            </a:r>
          </a:p>
          <a:p>
            <a:endParaRPr lang="en-US" dirty="0"/>
          </a:p>
          <a:p>
            <a:r>
              <a:rPr lang="en-US" dirty="0"/>
              <a:t>She banned Davison based on viewpoint</a:t>
            </a:r>
          </a:p>
          <a:p>
            <a:pPr lvl="1"/>
            <a:r>
              <a:rPr lang="en-US" dirty="0"/>
              <a:t>Even though she later reinstated him, the threat that she would do it again existed, so he was allowed to sue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505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FA7A-63EF-AAAD-F285-CB1721271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Amendment Violation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814902-1E06-49B4-F209-5669444DB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22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4F869-BABD-F3D1-F853-A262CC355A2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Randall created a public forum</a:t>
            </a:r>
          </a:p>
          <a:p>
            <a:endParaRPr lang="en-US" dirty="0"/>
          </a:p>
          <a:p>
            <a:r>
              <a:rPr lang="en-US" dirty="0"/>
              <a:t>Engaged in viewpoint discrimination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F744C3-AE0B-F7C0-20E7-26A3A1FFA44F}"/>
              </a:ext>
            </a:extLst>
          </p:cNvPr>
          <p:cNvSpPr/>
          <p:nvPr/>
        </p:nvSpPr>
        <p:spPr>
          <a:xfrm>
            <a:off x="533401" y="3124201"/>
            <a:ext cx="827227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Violated Davison’s First Amendment Rights</a:t>
            </a:r>
          </a:p>
        </p:txBody>
      </p:sp>
    </p:spTree>
    <p:extLst>
      <p:ext uri="{BB962C8B-B14F-4D97-AF65-F5344CB8AC3E}">
        <p14:creationId xmlns:p14="http://schemas.microsoft.com/office/powerpoint/2010/main" val="1861717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3CD4A-2EA5-7E59-DC01-F016B0320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Courts Take a Different Approach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BD7AE2-190E-3149-42CC-8D5577DEA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23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5097C-90BE-5B8A-E8F1-57F2925A64D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i="1" dirty="0"/>
              <a:t>Lindke v. Freed</a:t>
            </a:r>
            <a:r>
              <a:rPr lang="en-US" dirty="0"/>
              <a:t>, 37 F.4</a:t>
            </a:r>
            <a:r>
              <a:rPr lang="en-US" baseline="30000" dirty="0"/>
              <a:t>th</a:t>
            </a:r>
            <a:r>
              <a:rPr lang="en-US" dirty="0"/>
              <a:t> 1199</a:t>
            </a:r>
          </a:p>
          <a:p>
            <a:pPr marL="0" indent="0">
              <a:buNone/>
            </a:pPr>
            <a:endParaRPr lang="en-US" i="1" dirty="0"/>
          </a:p>
          <a:p>
            <a:r>
              <a:rPr lang="en-US" dirty="0"/>
              <a:t>City Manager has FB page--created before holding public office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Posts about private life as well as public events (COVID policies)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Deletes citizen’s post critical of COVID policy and blocks him from page</a:t>
            </a:r>
          </a:p>
          <a:p>
            <a:endParaRPr lang="en-US" dirty="0"/>
          </a:p>
          <a:p>
            <a:pPr marL="594360" lvl="2" indent="0">
              <a:buNone/>
            </a:pP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406795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EE693-A08C-BD4E-2B10-67EB57564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Official Engage in “State Action”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5C453D-DCD3-D266-499A-F6C4D729B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24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FCFF19-33E5-4B7A-7200-AD850696625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94360" lvl="2" indent="0">
              <a:buNone/>
            </a:pPr>
            <a:r>
              <a:rPr lang="en-US" dirty="0"/>
              <a:t>Is maintaining FB page part of his actual or apparent duties?  </a:t>
            </a:r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NO</a:t>
            </a:r>
            <a:endParaRPr lang="en-US" dirty="0"/>
          </a:p>
          <a:p>
            <a:pPr marL="594360" lvl="2" indent="0">
              <a:buNone/>
            </a:pPr>
            <a:endParaRPr lang="en-US" dirty="0"/>
          </a:p>
          <a:p>
            <a:pPr lvl="4"/>
            <a:r>
              <a:rPr lang="en-US" dirty="0"/>
              <a:t>FB page is not derived from his duties as City Manager and does not depend on his state authority to operate it</a:t>
            </a:r>
          </a:p>
          <a:p>
            <a:pPr lvl="4"/>
            <a:endParaRPr lang="en-US" dirty="0"/>
          </a:p>
          <a:p>
            <a:pPr lvl="4"/>
            <a:r>
              <a:rPr lang="en-US" dirty="0"/>
              <a:t>He did not use gov’t staff or funds to run FB page</a:t>
            </a:r>
          </a:p>
          <a:p>
            <a:pPr lvl="4"/>
            <a:endParaRPr lang="en-US" dirty="0"/>
          </a:p>
          <a:p>
            <a:pPr lvl="4"/>
            <a:r>
              <a:rPr lang="en-US" dirty="0"/>
              <a:t>No ordinance required him to operate the page</a:t>
            </a:r>
          </a:p>
          <a:p>
            <a:pPr lvl="4"/>
            <a:endParaRPr lang="en-US" dirty="0"/>
          </a:p>
          <a:p>
            <a:pPr lvl="4"/>
            <a:r>
              <a:rPr lang="en-US" dirty="0"/>
              <a:t>He started the page before he held office</a:t>
            </a:r>
          </a:p>
          <a:p>
            <a:pPr lvl="4"/>
            <a:endParaRPr lang="en-US" dirty="0"/>
          </a:p>
          <a:p>
            <a:pPr lvl="4"/>
            <a:r>
              <a:rPr lang="en-US" dirty="0"/>
              <a:t>FB page did not belong to “Office of City Manager”</a:t>
            </a:r>
          </a:p>
          <a:p>
            <a:pPr lvl="4"/>
            <a:endParaRPr lang="en-US" dirty="0"/>
          </a:p>
          <a:p>
            <a:pPr lvl="4"/>
            <a:r>
              <a:rPr lang="en-US" dirty="0"/>
              <a:t>No official City account directed users to FB page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963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DA348-2D26-9E54-A3C8-D47A2A8F6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 State Action = No First Amendment Violation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6F0CC9-D4B0-9511-A6E8-267DCD358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25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D3361-ADC4-6CF2-6F85-7348855CA19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Court holds that “Freed’s Facebook activity was not state action.”</a:t>
            </a:r>
          </a:p>
          <a:p>
            <a:endParaRPr lang="en-US" dirty="0"/>
          </a:p>
          <a:p>
            <a:r>
              <a:rPr lang="en-US" dirty="0"/>
              <a:t>“The page neither derives from the duties of his office nor depends on his state authority.”</a:t>
            </a:r>
          </a:p>
          <a:p>
            <a:endParaRPr lang="en-US" dirty="0"/>
          </a:p>
          <a:p>
            <a:r>
              <a:rPr lang="en-US" dirty="0"/>
              <a:t>Freed operated page in personal (not official) capacity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490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8FCF3-B121-600C-62D3-773792AB3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Twitter Takeaways…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ECFD4B-8F9B-3211-D8FF-C6E7096F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26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E96A5-675B-562F-55B1-3DED45993DD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What do you call your account?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Do you reference your office?</a:t>
            </a:r>
          </a:p>
          <a:p>
            <a:pPr lvl="3"/>
            <a:r>
              <a:rPr lang="en-US" dirty="0"/>
              <a:t>i.e. “Chair Phyllis Randall”</a:t>
            </a:r>
          </a:p>
          <a:p>
            <a:pPr marL="868680" lvl="3" indent="0">
              <a:buNone/>
            </a:pPr>
            <a:endParaRPr lang="en-US" dirty="0"/>
          </a:p>
          <a:p>
            <a:pPr marL="662940" lvl="1" indent="-342900"/>
            <a:r>
              <a:rPr lang="en-US" dirty="0"/>
              <a:t>Do you use an official email address/contact information?</a:t>
            </a:r>
          </a:p>
          <a:p>
            <a:pPr marL="662940" lvl="1" indent="-342900"/>
            <a:endParaRPr lang="en-US" dirty="0"/>
          </a:p>
          <a:p>
            <a:pPr marL="662940" lvl="1" indent="-342900"/>
            <a:r>
              <a:rPr lang="en-US" dirty="0"/>
              <a:t>Do you link your page to official website or other official accounts?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If so, this weighs in favor of creation of public forum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030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AA02D-5BC9-1DF4-3381-70BB680C9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Maintains the Account?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DCD8D1-A4B1-2635-D9CD-0FB13B4BA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27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49D207-FEC2-FCCF-DD48-83DA0F72468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 public employee’s help manage account?</a:t>
            </a:r>
          </a:p>
          <a:p>
            <a:endParaRPr lang="en-US" dirty="0"/>
          </a:p>
          <a:p>
            <a:r>
              <a:rPr lang="en-US" dirty="0"/>
              <a:t>While on duty?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Do public employees assist in creating posts?</a:t>
            </a:r>
          </a:p>
          <a:p>
            <a:endParaRPr lang="en-US" dirty="0"/>
          </a:p>
          <a:p>
            <a:pPr lvl="2"/>
            <a:r>
              <a:rPr lang="en-US" dirty="0"/>
              <a:t>If so, then public funds are being used in the management of the account, and more likely it’s a public forum</a:t>
            </a:r>
          </a:p>
        </p:txBody>
      </p:sp>
      <p:pic>
        <p:nvPicPr>
          <p:cNvPr id="11" name="Graphic 10" descr="Employee badge">
            <a:extLst>
              <a:ext uri="{FF2B5EF4-FFF2-40B4-BE49-F238E27FC236}">
                <a16:creationId xmlns:a16="http://schemas.microsoft.com/office/drawing/2014/main" id="{5844092F-21A0-09B2-4523-CDC9C7CF7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800" y="1981793"/>
            <a:ext cx="1597152" cy="15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321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86C6F-BA23-781C-012E-B9CBCB3C3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Post About?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A1B5BB-5697-537C-614A-34A30A2F6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28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F08A19-015E-54E6-B014-D7B40DBFBFE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Public meetings</a:t>
            </a:r>
          </a:p>
          <a:p>
            <a:endParaRPr lang="en-US" dirty="0"/>
          </a:p>
          <a:p>
            <a:r>
              <a:rPr lang="en-US" dirty="0"/>
              <a:t>Issues of public interest</a:t>
            </a:r>
          </a:p>
          <a:p>
            <a:endParaRPr lang="en-US" dirty="0"/>
          </a:p>
          <a:p>
            <a:r>
              <a:rPr lang="en-US" dirty="0"/>
              <a:t>Photos of you engaged in public business</a:t>
            </a:r>
          </a:p>
          <a:p>
            <a:endParaRPr lang="en-US" dirty="0"/>
          </a:p>
          <a:p>
            <a:r>
              <a:rPr lang="en-US" dirty="0"/>
              <a:t>Policy decisions</a:t>
            </a:r>
          </a:p>
          <a:p>
            <a:endParaRPr lang="en-US" dirty="0"/>
          </a:p>
          <a:p>
            <a:r>
              <a:rPr lang="en-US" dirty="0"/>
              <a:t>Then more likely a public forum</a:t>
            </a:r>
          </a:p>
        </p:txBody>
      </p:sp>
      <p:pic>
        <p:nvPicPr>
          <p:cNvPr id="6" name="Graphic 5" descr="Meeting">
            <a:extLst>
              <a:ext uri="{FF2B5EF4-FFF2-40B4-BE49-F238E27FC236}">
                <a16:creationId xmlns:a16="http://schemas.microsoft.com/office/drawing/2014/main" id="{724A9038-9803-200C-48F7-E895EBBEE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89376" y="1417405"/>
            <a:ext cx="1179576" cy="117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32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F4B15-9DD8-9B03-6A85-6F0F7694E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“Open” is the Forum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9BD53C-73DD-729A-986F-D7ECA5A94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29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90934-D388-8A32-E7A8-977D70626B2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Is your page public?</a:t>
            </a:r>
          </a:p>
          <a:p>
            <a:endParaRPr lang="en-US" dirty="0"/>
          </a:p>
          <a:p>
            <a:r>
              <a:rPr lang="en-US" dirty="0"/>
              <a:t>Is it a “private” account open only to “friends?”</a:t>
            </a:r>
          </a:p>
          <a:p>
            <a:endParaRPr lang="en-US" dirty="0"/>
          </a:p>
          <a:p>
            <a:r>
              <a:rPr lang="en-US" dirty="0"/>
              <a:t>The more public, the more likely it is a public forum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Graphic 5" descr="Customer review">
            <a:extLst>
              <a:ext uri="{FF2B5EF4-FFF2-40B4-BE49-F238E27FC236}">
                <a16:creationId xmlns:a16="http://schemas.microsoft.com/office/drawing/2014/main" id="{FEEAF930-0921-155E-3155-192E04A9A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80588" y="396240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56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Fourteenth Amendment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…No state shall make or enforce any law which shall abridge the privileges or immunities of citizens of the United States…</a:t>
            </a:r>
          </a:p>
          <a:p>
            <a:endParaRPr lang="en-US" dirty="0"/>
          </a:p>
          <a:p>
            <a:r>
              <a:rPr lang="en-US" dirty="0"/>
              <a:t>Nor shall local government infringe on free speech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099" name="Picture 3" descr="C:\Users\jane.OKGC\AppData\Local\Microsoft\Windows\INetCache\IE\WTK01HBX\illinois-county-map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38600"/>
            <a:ext cx="1446365" cy="239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787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7C2BA-747F-9509-1D0B-B27273BA1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Element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FFDE63-6964-62FD-66E6-437A58E33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30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8B078-0780-46E5-D4A5-16180C5620D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Do you encourage public interaction?</a:t>
            </a:r>
          </a:p>
          <a:p>
            <a:endParaRPr lang="en-US" dirty="0"/>
          </a:p>
          <a:p>
            <a:r>
              <a:rPr lang="en-US" dirty="0"/>
              <a:t>“I want to hear from you on issues that matter to you..”</a:t>
            </a:r>
          </a:p>
          <a:p>
            <a:endParaRPr lang="en-US" dirty="0"/>
          </a:p>
          <a:p>
            <a:r>
              <a:rPr lang="en-US" dirty="0"/>
              <a:t>“Let me know what you think”</a:t>
            </a:r>
          </a:p>
          <a:p>
            <a:endParaRPr lang="en-US" dirty="0"/>
          </a:p>
          <a:p>
            <a:r>
              <a:rPr lang="en-US" dirty="0"/>
              <a:t>Public can “like,” or communicate via emoji or comments</a:t>
            </a:r>
          </a:p>
        </p:txBody>
      </p:sp>
      <p:pic>
        <p:nvPicPr>
          <p:cNvPr id="6" name="Graphic 5" descr="Thumbs up sign">
            <a:extLst>
              <a:ext uri="{FF2B5EF4-FFF2-40B4-BE49-F238E27FC236}">
                <a16:creationId xmlns:a16="http://schemas.microsoft.com/office/drawing/2014/main" id="{481CFAC7-6B73-CEC9-C505-D471A2F59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9400" y="1298448"/>
            <a:ext cx="1371600" cy="1371600"/>
          </a:xfrm>
          <a:prstGeom prst="rect">
            <a:avLst/>
          </a:prstGeom>
        </p:spPr>
      </p:pic>
      <p:pic>
        <p:nvPicPr>
          <p:cNvPr id="8" name="Graphic 7" descr="Chat RTL">
            <a:extLst>
              <a:ext uri="{FF2B5EF4-FFF2-40B4-BE49-F238E27FC236}">
                <a16:creationId xmlns:a16="http://schemas.microsoft.com/office/drawing/2014/main" id="{BED88E73-4906-FA1E-DF55-5E7AF2CDDC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86400" y="3199384"/>
            <a:ext cx="1600200" cy="1600200"/>
          </a:xfrm>
          <a:prstGeom prst="rect">
            <a:avLst/>
          </a:prstGeom>
        </p:spPr>
      </p:pic>
      <p:pic>
        <p:nvPicPr>
          <p:cNvPr id="10" name="Graphic 9" descr="In love face with solid fill">
            <a:extLst>
              <a:ext uri="{FF2B5EF4-FFF2-40B4-BE49-F238E27FC236}">
                <a16:creationId xmlns:a16="http://schemas.microsoft.com/office/drawing/2014/main" id="{5DF6572A-E493-776E-699B-418BA3E1B7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38600" y="5330952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586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vs. Private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Clearly delineate public vs. private account</a:t>
            </a:r>
          </a:p>
          <a:p>
            <a:r>
              <a:rPr lang="en-US" dirty="0"/>
              <a:t>Private account</a:t>
            </a:r>
          </a:p>
          <a:p>
            <a:pPr lvl="2"/>
            <a:r>
              <a:rPr lang="en-US" dirty="0"/>
              <a:t>Private email address</a:t>
            </a:r>
          </a:p>
          <a:p>
            <a:pPr lvl="2"/>
            <a:r>
              <a:rPr lang="en-US" dirty="0"/>
              <a:t>No link to official websites or accounts</a:t>
            </a:r>
          </a:p>
          <a:p>
            <a:pPr lvl="2"/>
            <a:r>
              <a:rPr lang="en-US" dirty="0"/>
              <a:t>Family pics, vacation pics</a:t>
            </a:r>
          </a:p>
          <a:p>
            <a:pPr lvl="2"/>
            <a:r>
              <a:rPr lang="en-US" dirty="0"/>
              <a:t>No discussion of public business</a:t>
            </a:r>
          </a:p>
          <a:p>
            <a:pPr lvl="2"/>
            <a:r>
              <a:rPr lang="en-US" dirty="0"/>
              <a:t>No help from public employees</a:t>
            </a:r>
          </a:p>
          <a:p>
            <a:pPr lvl="2"/>
            <a:endParaRPr lang="en-US" dirty="0"/>
          </a:p>
          <a:p>
            <a:r>
              <a:rPr lang="en-US" dirty="0"/>
              <a:t>Public account</a:t>
            </a:r>
          </a:p>
          <a:p>
            <a:pPr lvl="2"/>
            <a:r>
              <a:rPr lang="en-US" dirty="0"/>
              <a:t>Public email address</a:t>
            </a:r>
          </a:p>
          <a:p>
            <a:pPr lvl="2"/>
            <a:r>
              <a:rPr lang="en-US" dirty="0"/>
              <a:t>Link to public body website </a:t>
            </a:r>
          </a:p>
          <a:p>
            <a:pPr lvl="2"/>
            <a:r>
              <a:rPr lang="en-US" dirty="0"/>
              <a:t>Posts about public business</a:t>
            </a:r>
          </a:p>
          <a:p>
            <a:pPr lvl="2"/>
            <a:r>
              <a:rPr lang="en-US" dirty="0"/>
              <a:t>Staff can assist with account</a:t>
            </a:r>
          </a:p>
          <a:p>
            <a:pPr lvl="2"/>
            <a:r>
              <a:rPr lang="en-US" dirty="0"/>
              <a:t>No viewpoint discrimination</a:t>
            </a:r>
          </a:p>
          <a:p>
            <a:pPr marL="59436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31</a:t>
            </a:fld>
            <a:endParaRPr lang="en-US" dirty="0"/>
          </a:p>
        </p:txBody>
      </p:sp>
      <p:pic>
        <p:nvPicPr>
          <p:cNvPr id="6" name="Graphic 5" descr="Lock">
            <a:extLst>
              <a:ext uri="{FF2B5EF4-FFF2-40B4-BE49-F238E27FC236}">
                <a16:creationId xmlns:a16="http://schemas.microsoft.com/office/drawing/2014/main" id="{CA5A9CD4-4A67-1F03-E5F9-D2261451A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0" y="2133600"/>
            <a:ext cx="1402080" cy="1402080"/>
          </a:xfrm>
          <a:prstGeom prst="rect">
            <a:avLst/>
          </a:prstGeom>
        </p:spPr>
      </p:pic>
      <p:pic>
        <p:nvPicPr>
          <p:cNvPr id="8" name="Graphic 7" descr="Unlock">
            <a:extLst>
              <a:ext uri="{FF2B5EF4-FFF2-40B4-BE49-F238E27FC236}">
                <a16:creationId xmlns:a16="http://schemas.microsoft.com/office/drawing/2014/main" id="{967DB484-66B3-4AE6-DB5C-9F9DCF5CA9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13120" y="4419600"/>
            <a:ext cx="1402080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562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Bit of Both?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52600"/>
            <a:ext cx="8503920" cy="43464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it’s too late, and you’ve already mixed public and personal business</a:t>
            </a:r>
          </a:p>
          <a:p>
            <a:pPr marL="0" indent="0">
              <a:buNone/>
            </a:pPr>
            <a:endParaRPr lang="en-US" dirty="0"/>
          </a:p>
          <a:p>
            <a:pPr lvl="2"/>
            <a:r>
              <a:rPr lang="en-US" dirty="0"/>
              <a:t>Don’t ban users based on viewpoint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Don’t delete or hide comments based on viewpoint</a:t>
            </a:r>
          </a:p>
          <a:p>
            <a:pPr lvl="2"/>
            <a:endParaRPr lang="en-US" dirty="0"/>
          </a:p>
          <a:p>
            <a:r>
              <a:rPr lang="en-US" dirty="0"/>
              <a:t>You can close entire account and start over with one for public business and one for private business</a:t>
            </a:r>
          </a:p>
          <a:p>
            <a:pPr lvl="2"/>
            <a:r>
              <a:rPr lang="en-US" dirty="0"/>
              <a:t>But you probably need to retain copies of public records from public account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7054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1850D9-1EFB-58DA-DC6A-92F0DCF115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Rules are allowed?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3E8F44-04A2-8D13-1969-CD07B7BDB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33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6D305F-812D-2DE6-D219-508D5AFB7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“Limited” Public Forum</a:t>
            </a:r>
          </a:p>
        </p:txBody>
      </p:sp>
      <p:pic>
        <p:nvPicPr>
          <p:cNvPr id="6" name="Graphic 5" descr="Checklist">
            <a:extLst>
              <a:ext uri="{FF2B5EF4-FFF2-40B4-BE49-F238E27FC236}">
                <a16:creationId xmlns:a16="http://schemas.microsoft.com/office/drawing/2014/main" id="{BB6ADFC0-96F4-0325-395D-5CC24A8B4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00500" y="419100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731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Restrictions are Legal for Public Account?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Reasonable time, place, and manner restrictions can be imposed in any public forum IF</a:t>
            </a:r>
          </a:p>
          <a:p>
            <a:pPr lvl="2"/>
            <a:r>
              <a:rPr lang="en-US" dirty="0"/>
              <a:t>(1) </a:t>
            </a:r>
            <a:r>
              <a:rPr lang="en-US" dirty="0">
                <a:solidFill>
                  <a:srgbClr val="FF0000"/>
                </a:solidFill>
              </a:rPr>
              <a:t>content-neutral</a:t>
            </a:r>
            <a:r>
              <a:rPr lang="en-US" dirty="0"/>
              <a:t>, (2) </a:t>
            </a:r>
            <a:r>
              <a:rPr lang="en-US" dirty="0">
                <a:solidFill>
                  <a:srgbClr val="7030A0"/>
                </a:solidFill>
              </a:rPr>
              <a:t>narrowly tailored to serve a significant government interest</a:t>
            </a:r>
            <a:r>
              <a:rPr lang="en-US" dirty="0"/>
              <a:t>, and (3) </a:t>
            </a:r>
            <a:r>
              <a:rPr lang="en-US" dirty="0">
                <a:solidFill>
                  <a:srgbClr val="0070C0"/>
                </a:solidFill>
              </a:rPr>
              <a:t>leave open ample alternative channels for communication of the information</a:t>
            </a:r>
            <a:r>
              <a:rPr lang="en-US" dirty="0"/>
              <a:t>. </a:t>
            </a:r>
          </a:p>
          <a:p>
            <a:pPr lvl="2"/>
            <a:endParaRPr lang="en-US" dirty="0"/>
          </a:p>
          <a:p>
            <a:r>
              <a:rPr lang="en-US" dirty="0"/>
              <a:t>Real world permissible restrictions</a:t>
            </a:r>
          </a:p>
          <a:p>
            <a:pPr lvl="2"/>
            <a:r>
              <a:rPr lang="en-US" dirty="0"/>
              <a:t>Time limit to speak</a:t>
            </a:r>
          </a:p>
          <a:p>
            <a:pPr lvl="2"/>
            <a:r>
              <a:rPr lang="en-US" dirty="0"/>
              <a:t>No threats of violence</a:t>
            </a:r>
          </a:p>
          <a:p>
            <a:pPr lvl="2"/>
            <a:r>
              <a:rPr lang="en-US" dirty="0"/>
              <a:t>Limit speech to topic of meeting</a:t>
            </a:r>
          </a:p>
          <a:p>
            <a:pPr lvl="2"/>
            <a:r>
              <a:rPr lang="en-US" dirty="0"/>
              <a:t>Don’t censor based on viewpoint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831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Lawfully Police an Interactive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4995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If you want to allow comment, create a </a:t>
            </a:r>
            <a:r>
              <a:rPr lang="en-US" dirty="0">
                <a:solidFill>
                  <a:srgbClr val="FF0000"/>
                </a:solidFill>
              </a:rPr>
              <a:t>limited</a:t>
            </a:r>
            <a:r>
              <a:rPr lang="en-US" dirty="0"/>
              <a:t> public forum</a:t>
            </a:r>
          </a:p>
          <a:p>
            <a:endParaRPr lang="en-US" dirty="0"/>
          </a:p>
          <a:p>
            <a:r>
              <a:rPr lang="en-US" dirty="0"/>
              <a:t>Draft a social media policy and make it VERY public</a:t>
            </a:r>
          </a:p>
          <a:p>
            <a:endParaRPr lang="en-US" dirty="0"/>
          </a:p>
          <a:p>
            <a:r>
              <a:rPr lang="en-US" dirty="0"/>
              <a:t>Include social media policy on all platforms</a:t>
            </a:r>
          </a:p>
          <a:p>
            <a:endParaRPr lang="en-US" dirty="0"/>
          </a:p>
          <a:p>
            <a:r>
              <a:rPr lang="en-US" dirty="0"/>
              <a:t>Follow your own policy</a:t>
            </a:r>
          </a:p>
          <a:p>
            <a:endParaRPr lang="en-US" dirty="0"/>
          </a:p>
          <a:p>
            <a:r>
              <a:rPr lang="en-US" dirty="0"/>
              <a:t>Monitor for violations </a:t>
            </a:r>
          </a:p>
          <a:p>
            <a:endParaRPr lang="en-US" dirty="0"/>
          </a:p>
          <a:p>
            <a:r>
              <a:rPr lang="en-US" dirty="0"/>
              <a:t>Enforce consistently</a:t>
            </a:r>
          </a:p>
        </p:txBody>
      </p:sp>
      <p:pic>
        <p:nvPicPr>
          <p:cNvPr id="6146" name="Picture 2" descr="C:\Users\jane.OKGC\AppData\Local\Microsoft\Windows\INetCache\IE\FW3IO9DS\policeman-23796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2399"/>
            <a:ext cx="2465705" cy="226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4082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Create a Limited Public Forum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Enact and publish rules </a:t>
            </a:r>
            <a:r>
              <a:rPr lang="en-US" dirty="0"/>
              <a:t>relating to the use of social media platforms</a:t>
            </a:r>
          </a:p>
          <a:p>
            <a:pPr lvl="2"/>
            <a:r>
              <a:rPr lang="en-US" dirty="0"/>
              <a:t>Public may comment only on topic of post</a:t>
            </a:r>
          </a:p>
          <a:p>
            <a:pPr lvl="2"/>
            <a:r>
              <a:rPr lang="en-US" dirty="0"/>
              <a:t>Threats of violence not permitted</a:t>
            </a:r>
          </a:p>
          <a:p>
            <a:pPr lvl="2"/>
            <a:r>
              <a:rPr lang="en-US" dirty="0"/>
              <a:t>Obscenity not permitted</a:t>
            </a:r>
          </a:p>
          <a:p>
            <a:pPr lvl="2"/>
            <a:r>
              <a:rPr lang="en-US" dirty="0"/>
              <a:t>Should not be used to request emergency services</a:t>
            </a:r>
          </a:p>
          <a:p>
            <a:pPr lvl="2"/>
            <a:r>
              <a:rPr lang="en-US" dirty="0"/>
              <a:t>Prohibit discrimination on basis of any protected class</a:t>
            </a:r>
          </a:p>
          <a:p>
            <a:pPr lvl="2"/>
            <a:r>
              <a:rPr lang="en-US" dirty="0"/>
              <a:t>Prohibit content published without proper license</a:t>
            </a:r>
          </a:p>
          <a:p>
            <a:pPr lvl="2"/>
            <a:r>
              <a:rPr lang="en-US" dirty="0"/>
              <a:t>Prohibit posting personal information without consent</a:t>
            </a:r>
          </a:p>
          <a:p>
            <a:pPr lvl="2"/>
            <a:r>
              <a:rPr lang="en-US" dirty="0"/>
              <a:t>Prohibit hyperlinks that are unrelated to topic</a:t>
            </a:r>
          </a:p>
          <a:p>
            <a:pPr lvl="2"/>
            <a:r>
              <a:rPr lang="en-US" dirty="0"/>
              <a:t>Prohibit solicitations</a:t>
            </a:r>
          </a:p>
          <a:p>
            <a:pPr lvl="2"/>
            <a:r>
              <a:rPr lang="en-US" dirty="0"/>
              <a:t>Prohibit illegal activity</a:t>
            </a:r>
          </a:p>
          <a:p>
            <a:pPr marL="0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7170" name="Picture 2" descr="C:\Users\jane.OKGC\AppData\Local\Microsoft\Windows\INetCache\IE\BZPJ1YFJ\rules-1752622__18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52600"/>
            <a:ext cx="2198688" cy="219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4058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Notice and Disclaimers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03920" cy="44226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Posts that violate policy will be deleted</a:t>
            </a:r>
          </a:p>
          <a:p>
            <a:endParaRPr lang="en-US" dirty="0"/>
          </a:p>
          <a:p>
            <a:r>
              <a:rPr lang="en-US" dirty="0"/>
              <a:t>Users who repeatedly violate terms of use may be banned from site (last resort)</a:t>
            </a:r>
          </a:p>
          <a:p>
            <a:endParaRPr lang="en-US" dirty="0"/>
          </a:p>
          <a:p>
            <a:r>
              <a:rPr lang="en-US" dirty="0"/>
              <a:t>Reserve the right to modify policy</a:t>
            </a:r>
          </a:p>
          <a:p>
            <a:endParaRPr lang="en-US" dirty="0"/>
          </a:p>
          <a:p>
            <a:r>
              <a:rPr lang="en-US" dirty="0"/>
              <a:t>State that comments are the opinion of the commentator and publication does not imply endorsement by public body</a:t>
            </a:r>
          </a:p>
        </p:txBody>
      </p:sp>
      <p:pic>
        <p:nvPicPr>
          <p:cNvPr id="8194" name="Picture 2" descr="C:\Users\jane.OKGC\AppData\Local\Microsoft\Windows\INetCache\IE\FW3IO9DS\warning-sign1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9452"/>
            <a:ext cx="1371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2566"/>
            <a:ext cx="1371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755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Make sure public has easy access to the rules</a:t>
            </a:r>
          </a:p>
          <a:p>
            <a:endParaRPr lang="en-US" dirty="0"/>
          </a:p>
          <a:p>
            <a:r>
              <a:rPr lang="en-US" dirty="0"/>
              <a:t>Post </a:t>
            </a:r>
            <a:r>
              <a:rPr lang="en-US" dirty="0">
                <a:solidFill>
                  <a:srgbClr val="FF0000"/>
                </a:solidFill>
              </a:rPr>
              <a:t>prominently</a:t>
            </a:r>
            <a:r>
              <a:rPr lang="en-US" dirty="0"/>
              <a:t> on your website</a:t>
            </a:r>
          </a:p>
          <a:p>
            <a:endParaRPr lang="en-US" dirty="0"/>
          </a:p>
          <a:p>
            <a:r>
              <a:rPr lang="en-US" dirty="0"/>
              <a:t>Post on any public platform that permits you to publish terms of use</a:t>
            </a:r>
          </a:p>
          <a:p>
            <a:pPr lvl="2"/>
            <a:r>
              <a:rPr lang="en-US" dirty="0"/>
              <a:t>Facebook business page impressum</a:t>
            </a:r>
          </a:p>
          <a:p>
            <a:pPr lvl="2"/>
            <a:endParaRPr lang="en-US" dirty="0"/>
          </a:p>
          <a:p>
            <a:r>
              <a:rPr lang="en-US" dirty="0"/>
              <a:t>Make sure the rules are easy to find and reasonable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38</a:t>
            </a:fld>
            <a:endParaRPr lang="en-US" dirty="0"/>
          </a:p>
        </p:txBody>
      </p:sp>
      <p:pic>
        <p:nvPicPr>
          <p:cNvPr id="6" name="Graphic 5" descr="Checklist">
            <a:extLst>
              <a:ext uri="{FF2B5EF4-FFF2-40B4-BE49-F238E27FC236}">
                <a16:creationId xmlns:a16="http://schemas.microsoft.com/office/drawing/2014/main" id="{4EF04AD2-0910-276E-B98F-ABCFBB785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67400" y="1143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620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Evenhanded Enforcement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52600"/>
            <a:ext cx="8503920" cy="4346448"/>
          </a:xfrm>
        </p:spPr>
        <p:txBody>
          <a:bodyPr>
            <a:normAutofit/>
          </a:bodyPr>
          <a:lstStyle/>
          <a:p>
            <a:r>
              <a:rPr lang="en-US" dirty="0"/>
              <a:t>Monitor posts—assign someone  competent</a:t>
            </a:r>
          </a:p>
          <a:p>
            <a:endParaRPr lang="en-US" dirty="0"/>
          </a:p>
          <a:p>
            <a:r>
              <a:rPr lang="en-US" dirty="0"/>
              <a:t>No selective enforcement</a:t>
            </a:r>
          </a:p>
          <a:p>
            <a:endParaRPr lang="en-US" dirty="0"/>
          </a:p>
          <a:p>
            <a:r>
              <a:rPr lang="en-US" dirty="0"/>
              <a:t>All rule violations should be addressed fairly</a:t>
            </a:r>
          </a:p>
          <a:p>
            <a:endParaRPr lang="en-US" dirty="0"/>
          </a:p>
          <a:p>
            <a:r>
              <a:rPr lang="en-US" dirty="0"/>
              <a:t>You may lose “limited” public forum status if you fail to monitor for violations</a:t>
            </a:r>
          </a:p>
        </p:txBody>
      </p:sp>
      <p:pic>
        <p:nvPicPr>
          <p:cNvPr id="9220" name="Picture 4" descr="C:\Users\jane.OKGC\AppData\Local\Microsoft\Windows\INetCache\IE\FW3IO9DS\20120821-justice-sword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62200"/>
            <a:ext cx="1118737" cy="120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36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School Free Speech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01713046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2266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Rule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Provide due process</a:t>
            </a:r>
          </a:p>
          <a:p>
            <a:endParaRPr lang="en-US" dirty="0"/>
          </a:p>
          <a:p>
            <a:r>
              <a:rPr lang="en-US" dirty="0"/>
              <a:t>Notice to user that comment will be or was deleted or that they will be banned</a:t>
            </a:r>
          </a:p>
          <a:p>
            <a:endParaRPr lang="en-US" dirty="0"/>
          </a:p>
          <a:p>
            <a:r>
              <a:rPr lang="en-US" dirty="0"/>
              <a:t>Keep a copy (screenshot) of post</a:t>
            </a:r>
          </a:p>
          <a:p>
            <a:endParaRPr lang="en-US" dirty="0"/>
          </a:p>
          <a:p>
            <a:r>
              <a:rPr lang="en-US" dirty="0"/>
              <a:t>Written explanation of why post violates rules</a:t>
            </a:r>
          </a:p>
          <a:p>
            <a:endParaRPr lang="en-US" dirty="0"/>
          </a:p>
          <a:p>
            <a:r>
              <a:rPr lang="en-US" dirty="0"/>
              <a:t>Give user chance to explain why post does not violate rules or why they should not be banned</a:t>
            </a:r>
          </a:p>
          <a:p>
            <a:endParaRPr lang="en-US" dirty="0"/>
          </a:p>
          <a:p>
            <a:r>
              <a:rPr lang="en-US" dirty="0"/>
              <a:t>Make final decision and inform user of decision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0333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Careful Delegation of Authority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03920" cy="442264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Decide who will administer social media</a:t>
            </a:r>
          </a:p>
          <a:p>
            <a:endParaRPr lang="en-US" dirty="0"/>
          </a:p>
          <a:p>
            <a:r>
              <a:rPr lang="en-US" dirty="0"/>
              <a:t>Require employees to have appropriate authority before posting on behalf of public body</a:t>
            </a:r>
          </a:p>
          <a:p>
            <a:endParaRPr lang="en-US" dirty="0"/>
          </a:p>
          <a:p>
            <a:r>
              <a:rPr lang="en-US" dirty="0"/>
              <a:t>Assign an </a:t>
            </a:r>
            <a:r>
              <a:rPr lang="en-US" dirty="0">
                <a:solidFill>
                  <a:srgbClr val="FF0000"/>
                </a:solidFill>
              </a:rPr>
              <a:t>appropriate employee </a:t>
            </a:r>
            <a:r>
              <a:rPr lang="en-US" dirty="0"/>
              <a:t>to monitor site on a daily basis—not the summer clerk!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Assign </a:t>
            </a:r>
            <a:r>
              <a:rPr lang="en-US" dirty="0">
                <a:solidFill>
                  <a:srgbClr val="FF0000"/>
                </a:solidFill>
              </a:rPr>
              <a:t>appropriate employee </a:t>
            </a:r>
            <a:r>
              <a:rPr lang="en-US" dirty="0"/>
              <a:t>to administer due process protections</a:t>
            </a:r>
          </a:p>
          <a:p>
            <a:endParaRPr lang="en-US" dirty="0"/>
          </a:p>
          <a:p>
            <a:r>
              <a:rPr lang="en-US" dirty="0"/>
              <a:t>Mistakes can be costly!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2882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63D40-991D-688F-4EC9-80B95EE07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to Avoid the Issue entirely?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837D53-723C-43C7-1BA1-E9FB59B2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42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BA771-6F5E-63BF-4715-EE36058B40C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Don’t use social media</a:t>
            </a:r>
          </a:p>
          <a:p>
            <a:endParaRPr lang="en-US" dirty="0"/>
          </a:p>
          <a:p>
            <a:r>
              <a:rPr lang="en-US" dirty="0"/>
              <a:t>Create a website—not an interactive account</a:t>
            </a:r>
          </a:p>
          <a:p>
            <a:endParaRPr lang="en-US" dirty="0"/>
          </a:p>
          <a:p>
            <a:r>
              <a:rPr lang="en-US" dirty="0"/>
              <a:t>Government Speech only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5ACE91-5D07-A490-FAED-CD219B2045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67000" y="4127745"/>
            <a:ext cx="3276600" cy="190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747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690EB6-1707-AE49-EA63-2F8DC7F48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26" y="3200400"/>
            <a:ext cx="6480174" cy="1905000"/>
          </a:xfrm>
        </p:spPr>
        <p:txBody>
          <a:bodyPr>
            <a:normAutofit/>
          </a:bodyPr>
          <a:lstStyle/>
          <a:p>
            <a:r>
              <a:rPr lang="en-US" sz="2400" dirty="0"/>
              <a:t>Social Media posts can be public records!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750C42-3AEA-CCBD-9ECF-539DDEE95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43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5BC5CD-3DD7-75E3-6617-0A517C9A3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Preservation and Disclosure Requirements</a:t>
            </a:r>
          </a:p>
        </p:txBody>
      </p:sp>
    </p:spTree>
    <p:extLst>
      <p:ext uri="{BB962C8B-B14F-4D97-AF65-F5344CB8AC3E}">
        <p14:creationId xmlns:p14="http://schemas.microsoft.com/office/powerpoint/2010/main" val="8388562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Records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Local Records Act definition of public record includes:</a:t>
            </a:r>
          </a:p>
          <a:p>
            <a:endParaRPr lang="en-US" dirty="0"/>
          </a:p>
          <a:p>
            <a:pPr lvl="1"/>
            <a:r>
              <a:rPr lang="en-US" dirty="0"/>
              <a:t>Electronic material made or received by public agency or officer in connection with public business</a:t>
            </a:r>
          </a:p>
          <a:p>
            <a:pPr lvl="1"/>
            <a:endParaRPr lang="en-US" dirty="0"/>
          </a:p>
          <a:p>
            <a:r>
              <a:rPr lang="en-US" dirty="0"/>
              <a:t>Tweets, FB posts, Photos posted online, comments should be preserved</a:t>
            </a:r>
          </a:p>
        </p:txBody>
      </p:sp>
      <p:pic>
        <p:nvPicPr>
          <p:cNvPr id="13315" name="Picture 3" descr="C:\Users\jane.OKGC\AppData\Local\Microsoft\Windows\INetCache\IE\FISGIEL5\0eEEf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388" y="4645945"/>
            <a:ext cx="1905000" cy="142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9828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Records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Local Records Comm’n recommends only posting </a:t>
            </a:r>
            <a:r>
              <a:rPr lang="en-US" dirty="0">
                <a:solidFill>
                  <a:srgbClr val="FF0000"/>
                </a:solidFill>
              </a:rPr>
              <a:t>copies</a:t>
            </a:r>
            <a:r>
              <a:rPr lang="en-US" dirty="0"/>
              <a:t> of public records on social media, so that the requirement for preservation is not triggered</a:t>
            </a:r>
          </a:p>
          <a:p>
            <a:pPr lvl="1"/>
            <a:r>
              <a:rPr lang="en-US" dirty="0"/>
              <a:t>Also recommends setting up accounts for viewing only, with no comment</a:t>
            </a:r>
          </a:p>
          <a:p>
            <a:pPr lvl="1"/>
            <a:r>
              <a:rPr lang="en-US" dirty="0"/>
              <a:t>Recommends having only one agency account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https://www.cyberdriveillinois.com/publications/pdf_publications/ard167.pdf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Discuss with Local Records Commission what you should be preserving and ensure that you have a schedule for preservation in place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8150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Freedom of Information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Posts on social media are public records under FOIA if they meet this definition: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electronic communications…</a:t>
            </a:r>
            <a:r>
              <a:rPr lang="en-US" dirty="0">
                <a:solidFill>
                  <a:srgbClr val="FF0000"/>
                </a:solidFill>
              </a:rPr>
              <a:t>pertaining to the transaction of public business</a:t>
            </a:r>
            <a:r>
              <a:rPr lang="en-US" dirty="0"/>
              <a:t>, regardless of physical form or characteristics, having been </a:t>
            </a:r>
            <a:r>
              <a:rPr lang="en-US" dirty="0">
                <a:solidFill>
                  <a:srgbClr val="7030A0"/>
                </a:solidFill>
              </a:rPr>
              <a:t>prepared by or for, or having been or being used by, received by, in the possession of, or under the control of any public body.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509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Meetings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Avoid holding an illegal meeting in violation of OMA on social media</a:t>
            </a:r>
          </a:p>
          <a:p>
            <a:endParaRPr lang="en-US" dirty="0"/>
          </a:p>
          <a:p>
            <a:r>
              <a:rPr lang="en-US" dirty="0"/>
              <a:t>Meeting is defined as:</a:t>
            </a:r>
          </a:p>
          <a:p>
            <a:pPr lvl="1"/>
            <a:r>
              <a:rPr lang="en-US" dirty="0"/>
              <a:t>Any gathering, of a </a:t>
            </a:r>
            <a:r>
              <a:rPr lang="en-US" dirty="0">
                <a:solidFill>
                  <a:srgbClr val="FF0000"/>
                </a:solidFill>
              </a:rPr>
              <a:t>MAJORITY OF A QUORUM</a:t>
            </a:r>
            <a:r>
              <a:rPr lang="en-US" dirty="0"/>
              <a:t> to discuss </a:t>
            </a:r>
            <a:r>
              <a:rPr lang="en-US" dirty="0">
                <a:solidFill>
                  <a:srgbClr val="00B050"/>
                </a:solidFill>
              </a:rPr>
              <a:t>PUBLIC BUSINESS</a:t>
            </a:r>
          </a:p>
          <a:p>
            <a:pPr lvl="1"/>
            <a:r>
              <a:rPr lang="en-US" dirty="0"/>
              <a:t>“Electronic” meeting (i.e. social media communications) can meet this definition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47</a:t>
            </a:fld>
            <a:endParaRPr lang="en-US" dirty="0"/>
          </a:p>
        </p:txBody>
      </p:sp>
      <p:pic>
        <p:nvPicPr>
          <p:cNvPr id="6" name="Graphic 5" descr="Users">
            <a:extLst>
              <a:ext uri="{FF2B5EF4-FFF2-40B4-BE49-F238E27FC236}">
                <a16:creationId xmlns:a16="http://schemas.microsoft.com/office/drawing/2014/main" id="{90477280-8911-0457-67D9-821767408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4072" y="4683167"/>
            <a:ext cx="1475232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269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E65555-622F-CC40-4751-8F468E60A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26" y="3276600"/>
            <a:ext cx="6480174" cy="1139825"/>
          </a:xfrm>
        </p:spPr>
        <p:txBody>
          <a:bodyPr>
            <a:normAutofit/>
          </a:bodyPr>
          <a:lstStyle/>
          <a:p>
            <a:r>
              <a:rPr lang="en-US" sz="2400" dirty="0"/>
              <a:t>Balancing Employer vs. Employee rights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F49E20-0F5A-E5CA-15FF-488EC366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48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DFEE45-D8E3-072B-59BD-4C01BC047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Use of Social Media</a:t>
            </a:r>
          </a:p>
        </p:txBody>
      </p:sp>
    </p:spTree>
    <p:extLst>
      <p:ext uri="{BB962C8B-B14F-4D97-AF65-F5344CB8AC3E}">
        <p14:creationId xmlns:p14="http://schemas.microsoft.com/office/powerpoint/2010/main" val="23041699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/>
          <a:lstStyle/>
          <a:p>
            <a:r>
              <a:rPr lang="en-US" dirty="0"/>
              <a:t>Two Social Media Policies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988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3124200"/>
          </a:xfrm>
        </p:spPr>
        <p:txBody>
          <a:bodyPr>
            <a:normAutofit/>
          </a:bodyPr>
          <a:lstStyle/>
          <a:p>
            <a:r>
              <a:rPr lang="en-US" sz="3600" dirty="0"/>
              <a:t>The New Frontier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Social Media</a:t>
            </a:r>
          </a:p>
        </p:txBody>
      </p:sp>
      <p:pic>
        <p:nvPicPr>
          <p:cNvPr id="1026" name="Picture 2" descr="C:\Users\jane.OKGC\AppData\Local\Microsoft\Windows\INetCache\IE\BZPJ1YFJ\c7c823330ec7d376ef4a7e896dd3-145141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81400"/>
            <a:ext cx="3429000" cy="229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1978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AD2D6-D699-CF27-B72E-4B0958401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Employees Have First Amendment Rights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D3798F-CA90-7153-1A5D-001134387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50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00CBB6-D38C-42D9-3A1A-33DFF970A63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Employees don’t shed constitutional rights at work</a:t>
            </a:r>
          </a:p>
          <a:p>
            <a:r>
              <a:rPr lang="en-US" dirty="0"/>
              <a:t>They have the right to speak on matters of public concern</a:t>
            </a:r>
          </a:p>
          <a:p>
            <a:r>
              <a:rPr lang="en-US" dirty="0"/>
              <a:t>But employers can discipline when speech causes disruption to efficient operations</a:t>
            </a:r>
          </a:p>
        </p:txBody>
      </p:sp>
    </p:spTree>
    <p:extLst>
      <p:ext uri="{BB962C8B-B14F-4D97-AF65-F5344CB8AC3E}">
        <p14:creationId xmlns:p14="http://schemas.microsoft.com/office/powerpoint/2010/main" val="35270783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Policy for Employees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You can and should have a social media policy for employees</a:t>
            </a:r>
          </a:p>
          <a:p>
            <a:endParaRPr lang="en-US" dirty="0"/>
          </a:p>
          <a:p>
            <a:r>
              <a:rPr lang="en-US" dirty="0"/>
              <a:t>Provide notice that they cannot post on behalf of public entity without authorization</a:t>
            </a:r>
          </a:p>
          <a:p>
            <a:endParaRPr lang="en-US" dirty="0"/>
          </a:p>
          <a:p>
            <a:r>
              <a:rPr lang="en-US" dirty="0"/>
              <a:t>Provide notice that they may not disclose confidential information</a:t>
            </a:r>
          </a:p>
          <a:p>
            <a:endParaRPr lang="en-US" dirty="0"/>
          </a:p>
          <a:p>
            <a:r>
              <a:rPr lang="en-US" dirty="0"/>
              <a:t>Expected to comply with non-discrimination policy and other employer policies</a:t>
            </a:r>
          </a:p>
          <a:p>
            <a:endParaRPr lang="en-US" dirty="0"/>
          </a:p>
          <a:p>
            <a:r>
              <a:rPr lang="en-US" dirty="0"/>
              <a:t>Provide notice that they may be disciplined for violating employer policies, even when using social media outside of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4276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vs. Employer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Employees have the right under the First Amendment to speak </a:t>
            </a:r>
            <a:r>
              <a:rPr lang="en-US" dirty="0">
                <a:solidFill>
                  <a:srgbClr val="FF0000"/>
                </a:solidFill>
              </a:rPr>
              <a:t>as a citizen </a:t>
            </a:r>
            <a:r>
              <a:rPr lang="en-US" dirty="0"/>
              <a:t>on </a:t>
            </a:r>
            <a:r>
              <a:rPr lang="en-US" dirty="0">
                <a:solidFill>
                  <a:srgbClr val="7030A0"/>
                </a:solidFill>
              </a:rPr>
              <a:t>matters of public concern</a:t>
            </a:r>
            <a:r>
              <a:rPr lang="en-US" dirty="0"/>
              <a:t>—this applies to social media</a:t>
            </a:r>
          </a:p>
          <a:p>
            <a:endParaRPr lang="en-US" dirty="0"/>
          </a:p>
          <a:p>
            <a:r>
              <a:rPr lang="en-US" dirty="0"/>
              <a:t>But even when employees exercise this right, employers may still impose discipline in some cases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Courts weigh employee’s right to free speech against the employer’s interests in an </a:t>
            </a:r>
            <a:r>
              <a:rPr lang="en-US" dirty="0">
                <a:solidFill>
                  <a:srgbClr val="0070C0"/>
                </a:solidFill>
              </a:rPr>
              <a:t>efficient, disruptive-free workplace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883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78F67-E3BF-F739-A2B0-E73A8EA22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Speech as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Citizen</a:t>
            </a:r>
            <a:r>
              <a:rPr lang="en-US" dirty="0"/>
              <a:t>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B18488-B63E-D4B6-4CE5-71CAD8312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53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34471A-F8B0-3C9F-D236-D4813CAD704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Internal disciplinary matter?  Probably not.</a:t>
            </a:r>
          </a:p>
          <a:p>
            <a:endParaRPr lang="en-US" dirty="0"/>
          </a:p>
          <a:p>
            <a:r>
              <a:rPr lang="en-US" dirty="0"/>
              <a:t>Complaint about supervisor?  Maybe.</a:t>
            </a:r>
          </a:p>
          <a:p>
            <a:endParaRPr lang="en-US" dirty="0"/>
          </a:p>
          <a:p>
            <a:r>
              <a:rPr lang="en-US" dirty="0"/>
              <a:t>Presidential candidate?  Probably yes.</a:t>
            </a:r>
          </a:p>
        </p:txBody>
      </p:sp>
      <p:pic>
        <p:nvPicPr>
          <p:cNvPr id="6" name="Graphic 5" descr="Upward trend">
            <a:extLst>
              <a:ext uri="{FF2B5EF4-FFF2-40B4-BE49-F238E27FC236}">
                <a16:creationId xmlns:a16="http://schemas.microsoft.com/office/drawing/2014/main" id="{FBD45308-A3BF-0A67-D55C-0B52E1C80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3844" y="3886200"/>
            <a:ext cx="2075688" cy="207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016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9695A-096A-F1A6-FF4A-50879DFC5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Complaint about Discipline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FD233-9E75-36B9-58AD-AB80B9AF9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54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B739E-52C3-D125-4700-4C79ECF947D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Employee repeatedly violates policy on tardiness</a:t>
            </a:r>
          </a:p>
          <a:p>
            <a:endParaRPr lang="en-US" dirty="0"/>
          </a:p>
          <a:p>
            <a:r>
              <a:rPr lang="en-US" dirty="0"/>
              <a:t>Receives written warning</a:t>
            </a:r>
          </a:p>
          <a:p>
            <a:endParaRPr lang="en-US" dirty="0"/>
          </a:p>
          <a:p>
            <a:r>
              <a:rPr lang="en-US" dirty="0"/>
              <a:t>Rants about it on FB</a:t>
            </a:r>
          </a:p>
          <a:p>
            <a:endParaRPr lang="en-US" dirty="0"/>
          </a:p>
          <a:p>
            <a:r>
              <a:rPr lang="en-US" dirty="0"/>
              <a:t>Probably not speech </a:t>
            </a:r>
            <a:r>
              <a:rPr lang="en-US" dirty="0">
                <a:solidFill>
                  <a:srgbClr val="FF0000"/>
                </a:solidFill>
              </a:rPr>
              <a:t>AS A CITIZEN</a:t>
            </a:r>
          </a:p>
          <a:p>
            <a:endParaRPr lang="en-US" dirty="0"/>
          </a:p>
          <a:p>
            <a:r>
              <a:rPr lang="en-US" dirty="0"/>
              <a:t>Probably not speech </a:t>
            </a:r>
            <a:r>
              <a:rPr lang="en-US" dirty="0">
                <a:solidFill>
                  <a:srgbClr val="7030A0"/>
                </a:solidFill>
              </a:rPr>
              <a:t>ON A MATTER OF PUBLIC CONCERN</a:t>
            </a:r>
          </a:p>
        </p:txBody>
      </p:sp>
    </p:spTree>
    <p:extLst>
      <p:ext uri="{BB962C8B-B14F-4D97-AF65-F5344CB8AC3E}">
        <p14:creationId xmlns:p14="http://schemas.microsoft.com/office/powerpoint/2010/main" val="27360819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7F304-EEFE-0F3B-457D-EC6944966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Disruption Factor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7C68C1-99E4-5896-7E65-4B6F5BEE6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55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A51171-CB77-69FF-023A-69968903385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greater the disruption to efficient operations, the more likely the employer can discipline without violating employee’s First Amendment rights.</a:t>
            </a:r>
          </a:p>
        </p:txBody>
      </p:sp>
      <p:pic>
        <p:nvPicPr>
          <p:cNvPr id="6" name="Graphic 5" descr="Bar graph with upward trend">
            <a:extLst>
              <a:ext uri="{FF2B5EF4-FFF2-40B4-BE49-F238E27FC236}">
                <a16:creationId xmlns:a16="http://schemas.microsoft.com/office/drawing/2014/main" id="{D37F1E47-6520-462A-BF11-8BFDD0051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6600" y="3429000"/>
            <a:ext cx="2359152" cy="235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246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Racist Comments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Sheriff’s department has a policy against discrimination on the basis of any protected class, including race</a:t>
            </a:r>
          </a:p>
          <a:p>
            <a:endParaRPr lang="en-US" dirty="0"/>
          </a:p>
          <a:p>
            <a:r>
              <a:rPr lang="en-US" dirty="0"/>
              <a:t>Deputy posts on his private FB profile about upcoming election and denounces suspected unethical conduct by a candidate using racial slurs</a:t>
            </a:r>
          </a:p>
          <a:p>
            <a:endParaRPr lang="en-US" dirty="0"/>
          </a:p>
          <a:p>
            <a:r>
              <a:rPr lang="en-US" dirty="0"/>
              <a:t>Deputy’s FB friend takes screenshots, and gives a copy to Sheriff</a:t>
            </a:r>
          </a:p>
          <a:p>
            <a:endParaRPr lang="en-US" dirty="0"/>
          </a:p>
          <a:p>
            <a:r>
              <a:rPr lang="en-US" dirty="0"/>
              <a:t>Can Sheriff impose discipline?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56</a:t>
            </a:fld>
            <a:endParaRPr lang="en-US" dirty="0"/>
          </a:p>
        </p:txBody>
      </p:sp>
      <p:pic>
        <p:nvPicPr>
          <p:cNvPr id="6" name="Graphic 5" descr="Question mark">
            <a:extLst>
              <a:ext uri="{FF2B5EF4-FFF2-40B4-BE49-F238E27FC236}">
                <a16:creationId xmlns:a16="http://schemas.microsoft.com/office/drawing/2014/main" id="{BF784C1B-6717-79D3-E30E-47BAA589A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1600" y="4721352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822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Figure Out the Answer…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Did employee exercise his First Amendment Rights?</a:t>
            </a:r>
          </a:p>
          <a:p>
            <a:pPr lvl="1"/>
            <a:r>
              <a:rPr lang="en-US" dirty="0"/>
              <a:t>Yes.  He spoke as a citizen on a matter of public concern.</a:t>
            </a:r>
          </a:p>
          <a:p>
            <a:pPr lvl="1"/>
            <a:r>
              <a:rPr lang="en-US" dirty="0"/>
              <a:t>He has a right as a voter to comment on a candidate for office</a:t>
            </a:r>
          </a:p>
          <a:p>
            <a:pPr lvl="1"/>
            <a:endParaRPr lang="en-US" dirty="0"/>
          </a:p>
          <a:p>
            <a:r>
              <a:rPr lang="en-US" dirty="0"/>
              <a:t>Does employee’s speech impair the efficient provision of services by the Sheriff?</a:t>
            </a:r>
          </a:p>
          <a:p>
            <a:pPr lvl="1"/>
            <a:r>
              <a:rPr lang="en-US" dirty="0"/>
              <a:t>Yes.  The deputy’s use of racial slurs would likely diminish the public’s trust in the Sheriff’s ability to serve the public equally without regard to race</a:t>
            </a:r>
          </a:p>
          <a:p>
            <a:pPr lvl="1"/>
            <a:endParaRPr lang="en-US" dirty="0"/>
          </a:p>
          <a:p>
            <a:r>
              <a:rPr lang="en-US" dirty="0"/>
              <a:t>Sheriff can impose discipline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6572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08E23-0EB2-71B7-20A3-C827B0B0A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Test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6F8773-CB92-8957-A898-03B7FF63F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58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560F2-92E6-4BFF-2D2B-F61A880416B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If employee speaks as a citizen on a matter of public concern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Then employer must look at the disruption to efficient operations caused by that speech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Case-by-case analysis</a:t>
            </a:r>
          </a:p>
          <a:p>
            <a:endParaRPr lang="en-US" dirty="0"/>
          </a:p>
        </p:txBody>
      </p:sp>
      <p:pic>
        <p:nvPicPr>
          <p:cNvPr id="7" name="Graphic 6" descr="Scales of justice">
            <a:extLst>
              <a:ext uri="{FF2B5EF4-FFF2-40B4-BE49-F238E27FC236}">
                <a16:creationId xmlns:a16="http://schemas.microsoft.com/office/drawing/2014/main" id="{52C0A14E-C657-17CD-9871-F3102BF31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6800" y="3886200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075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1F480-6189-4988-4B1B-052014FD2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Example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31F396-A9B4-0BC5-0AB9-6ABCE7305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59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8DA9B7-8C29-08DE-C8CF-928BFAE65C8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County Board member running for re-election</a:t>
            </a:r>
          </a:p>
          <a:p>
            <a:endParaRPr lang="en-US" dirty="0"/>
          </a:p>
          <a:p>
            <a:r>
              <a:rPr lang="en-US" dirty="0"/>
              <a:t>County employee posts on social media that he is supporting opposing candidate</a:t>
            </a:r>
          </a:p>
          <a:p>
            <a:pPr lvl="2"/>
            <a:r>
              <a:rPr lang="en-US" dirty="0"/>
              <a:t>Corruption and political favoritism</a:t>
            </a:r>
          </a:p>
          <a:p>
            <a:pPr lvl="2"/>
            <a:endParaRPr lang="en-US" dirty="0"/>
          </a:p>
          <a:p>
            <a:r>
              <a:rPr lang="en-US"/>
              <a:t>Should employee </a:t>
            </a:r>
            <a:r>
              <a:rPr lang="en-US" dirty="0"/>
              <a:t>be disciplined?</a:t>
            </a:r>
          </a:p>
          <a:p>
            <a:pPr lvl="1"/>
            <a:r>
              <a:rPr lang="en-US" dirty="0"/>
              <a:t>Is it speech on a matter of public concern?  YES</a:t>
            </a:r>
          </a:p>
          <a:p>
            <a:pPr lvl="1"/>
            <a:r>
              <a:rPr lang="en-US" dirty="0"/>
              <a:t>Does it cause disruption to internal operations? MAYBE/MAYBE NOT</a:t>
            </a:r>
          </a:p>
        </p:txBody>
      </p:sp>
    </p:spTree>
    <p:extLst>
      <p:ext uri="{BB962C8B-B14F-4D97-AF65-F5344CB8AC3E}">
        <p14:creationId xmlns:p14="http://schemas.microsoft.com/office/powerpoint/2010/main" val="907288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4400" dirty="0"/>
              <a:t>The New Soap Box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457200"/>
            <a:r>
              <a:rPr lang="en-US" dirty="0"/>
              <a:t>SOCIAL MEDIA</a:t>
            </a:r>
          </a:p>
          <a:p>
            <a:pPr marL="114300" indent="0">
              <a:buNone/>
            </a:pPr>
            <a:endParaRPr lang="en-US" dirty="0"/>
          </a:p>
          <a:p>
            <a:pPr marL="571500" indent="-457200"/>
            <a:r>
              <a:rPr lang="en-US" dirty="0"/>
              <a:t>Forms of electronic communication (such as websites for </a:t>
            </a:r>
            <a:r>
              <a:rPr lang="en-US" dirty="0">
                <a:solidFill>
                  <a:srgbClr val="FF0000"/>
                </a:solidFill>
              </a:rPr>
              <a:t>social networking and microblogging</a:t>
            </a:r>
            <a:r>
              <a:rPr lang="en-US" dirty="0"/>
              <a:t>) through which users create </a:t>
            </a:r>
            <a:r>
              <a:rPr lang="en-US" dirty="0">
                <a:solidFill>
                  <a:srgbClr val="7030A0"/>
                </a:solidFill>
              </a:rPr>
              <a:t>online communities to share information, ideas, personal messages, and other content</a:t>
            </a:r>
            <a:r>
              <a:rPr lang="en-US" dirty="0"/>
              <a:t> (such as videos). First known use—2004!</a:t>
            </a:r>
          </a:p>
          <a:p>
            <a:pPr marL="114300" indent="0">
              <a:buNone/>
            </a:pPr>
            <a:endParaRPr lang="en-US" dirty="0"/>
          </a:p>
          <a:p>
            <a:pPr marL="571500" indent="-457200"/>
            <a:r>
              <a:rPr lang="en-US" sz="1800" dirty="0"/>
              <a:t>“Social media.” </a:t>
            </a:r>
            <a:r>
              <a:rPr lang="en-US" sz="1800" i="1" dirty="0"/>
              <a:t>Merriam-Webster.com Dictionary</a:t>
            </a:r>
            <a:r>
              <a:rPr lang="en-US" sz="1800" dirty="0"/>
              <a:t>, Merriam-Webster, https://www.merriam-webster.com/dictionary/social%20media. Accessed 19 Sep. 2022.</a:t>
            </a:r>
          </a:p>
          <a:p>
            <a:pPr marL="571500" indent="-457200"/>
            <a:endParaRPr lang="en-US" sz="1800" dirty="0"/>
          </a:p>
          <a:p>
            <a:pPr marL="11430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562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Points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60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Review your social media accounts</a:t>
            </a:r>
          </a:p>
          <a:p>
            <a:pPr lvl="1"/>
            <a:r>
              <a:rPr lang="en-US" dirty="0"/>
              <a:t>Consider website vs. social media</a:t>
            </a:r>
          </a:p>
          <a:p>
            <a:pPr lvl="1"/>
            <a:r>
              <a:rPr lang="en-US" dirty="0"/>
              <a:t>If you allow comments, create a LIMITED public forum</a:t>
            </a:r>
          </a:p>
          <a:p>
            <a:pPr lvl="1"/>
            <a:r>
              <a:rPr lang="en-US" dirty="0"/>
              <a:t>Consistently monitor for rule violations</a:t>
            </a:r>
          </a:p>
          <a:p>
            <a:pPr lvl="1"/>
            <a:r>
              <a:rPr lang="en-US" dirty="0"/>
              <a:t>Don’t block or delete based on viewpoint</a:t>
            </a:r>
          </a:p>
          <a:p>
            <a:pPr lvl="1"/>
            <a:endParaRPr lang="en-US" dirty="0"/>
          </a:p>
          <a:p>
            <a:r>
              <a:rPr lang="en-US" dirty="0"/>
              <a:t>Create social media policies for citizens and for employees</a:t>
            </a:r>
          </a:p>
          <a:p>
            <a:endParaRPr lang="en-US" dirty="0"/>
          </a:p>
          <a:p>
            <a:r>
              <a:rPr lang="en-US" dirty="0"/>
              <a:t>Considering blocking a user or disciplining an employee for social media use?</a:t>
            </a:r>
          </a:p>
          <a:p>
            <a:pPr lvl="1"/>
            <a:r>
              <a:rPr lang="en-US" dirty="0"/>
              <a:t>Speak to counsel</a:t>
            </a:r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1026" name="Picture 2" descr="C:\Users\jane.OKGC\AppData\Local\Microsoft\Windows\INetCache\IE\BZPJ1YFJ\to-do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1555750" cy="15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5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Networking Sites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44623872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3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So Different about Social Media?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People feel less inhibited about sharing their thoughts</a:t>
            </a:r>
          </a:p>
          <a:p>
            <a:endParaRPr lang="en-US" dirty="0"/>
          </a:p>
          <a:p>
            <a:r>
              <a:rPr lang="en-US" dirty="0"/>
              <a:t>Speech can be shared with the world</a:t>
            </a:r>
          </a:p>
          <a:p>
            <a:endParaRPr lang="en-US" dirty="0"/>
          </a:p>
          <a:p>
            <a:r>
              <a:rPr lang="en-US" dirty="0"/>
              <a:t>Speech can be impactful</a:t>
            </a:r>
          </a:p>
          <a:p>
            <a:pPr lvl="2"/>
            <a:r>
              <a:rPr lang="en-US" dirty="0"/>
              <a:t>For the good</a:t>
            </a:r>
          </a:p>
          <a:p>
            <a:pPr lvl="2"/>
            <a:r>
              <a:rPr lang="en-US" dirty="0"/>
              <a:t>Or the bad</a:t>
            </a:r>
          </a:p>
          <a:p>
            <a:pPr lvl="2"/>
            <a:endParaRPr lang="en-US" dirty="0"/>
          </a:p>
          <a:p>
            <a:r>
              <a:rPr lang="en-US" dirty="0"/>
              <a:t>New issue for the courts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8</a:t>
            </a:fld>
            <a:endParaRPr lang="en-US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3D Model 6" descr="Chat">
                <a:extLst>
                  <a:ext uri="{FF2B5EF4-FFF2-40B4-BE49-F238E27FC236}">
                    <a16:creationId xmlns:a16="http://schemas.microsoft.com/office/drawing/2014/main" id="{725B7F0B-9AF3-837C-2CD5-484626B29BF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995592519"/>
                  </p:ext>
                </p:extLst>
              </p:nvPr>
            </p:nvGraphicFramePr>
            <p:xfrm>
              <a:off x="4590288" y="3588447"/>
              <a:ext cx="3613929" cy="1676465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613929" cy="1676465"/>
                    </a:xfrm>
                    <a:prstGeom prst="rect">
                      <a:avLst/>
                    </a:prstGeom>
                  </am3d:spPr>
                  <am3d:camera>
                    <am3d:pos x="0" y="0" z="6130235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90602" d="1000000"/>
                    <am3d:preTrans dx="2246715" dy="-8468697" dz="723917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400703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 descr="Chat">
                <a:extLst>
                  <a:ext uri="{FF2B5EF4-FFF2-40B4-BE49-F238E27FC236}">
                    <a16:creationId xmlns:a16="http://schemas.microsoft.com/office/drawing/2014/main" id="{725B7F0B-9AF3-837C-2CD5-484626B29BF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90288" y="3588447"/>
                <a:ext cx="3613929" cy="167646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9260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Government Use is Now the Norm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45171750"/>
              </p:ext>
            </p:extLst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CEA-7D8B-434C-9938-10311D0F5F2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9033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1492</TotalTime>
  <Words>2962</Words>
  <Application>Microsoft Office PowerPoint</Application>
  <PresentationFormat>On-screen Show (4:3)</PresentationFormat>
  <Paragraphs>524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Calibri</vt:lpstr>
      <vt:lpstr>Georgia</vt:lpstr>
      <vt:lpstr>Wingdings</vt:lpstr>
      <vt:lpstr>Wingdings 2</vt:lpstr>
      <vt:lpstr>Civic</vt:lpstr>
      <vt:lpstr>Navigating the Legal Minefield of Social Media</vt:lpstr>
      <vt:lpstr>The First Amendment</vt:lpstr>
      <vt:lpstr>The Fourteenth Amendment</vt:lpstr>
      <vt:lpstr>Old School Free Speech</vt:lpstr>
      <vt:lpstr>Social Media</vt:lpstr>
      <vt:lpstr>The New Soap Box</vt:lpstr>
      <vt:lpstr>Interactive Networking Sites</vt:lpstr>
      <vt:lpstr>What’s So Different about Social Media?</vt:lpstr>
      <vt:lpstr>Government Use is Now the Norm</vt:lpstr>
      <vt:lpstr>Tell Us What You Really Think…</vt:lpstr>
      <vt:lpstr>Courts Tackle Issue of First Amendment Rights on Social Media</vt:lpstr>
      <vt:lpstr>Fundamental Right</vt:lpstr>
      <vt:lpstr>Public Forums in the Physical World</vt:lpstr>
      <vt:lpstr>Rights are Dependent on Type of Forum</vt:lpstr>
      <vt:lpstr>The First Amendment in the Digital World</vt:lpstr>
      <vt:lpstr>Is @realDonaldTrump a Public Forum?</vt:lpstr>
      <vt:lpstr>Is it a Public Forum?</vt:lpstr>
      <vt:lpstr>Cannot Censor Based on Viewpoint</vt:lpstr>
      <vt:lpstr>Lawsuits against Local Officials</vt:lpstr>
      <vt:lpstr>Be careful what you wish for…</vt:lpstr>
      <vt:lpstr>Open Forum</vt:lpstr>
      <vt:lpstr>First Amendment Violation</vt:lpstr>
      <vt:lpstr>Some Courts Take a Different Approach</vt:lpstr>
      <vt:lpstr>Did Official Engage in “State Action”</vt:lpstr>
      <vt:lpstr>No State Action = No First Amendment Violation</vt:lpstr>
      <vt:lpstr>Twitter Takeaways…</vt:lpstr>
      <vt:lpstr>Who Maintains the Account?</vt:lpstr>
      <vt:lpstr>What Do You Post About?</vt:lpstr>
      <vt:lpstr>How “Open” is the Forum</vt:lpstr>
      <vt:lpstr>Interactive Element</vt:lpstr>
      <vt:lpstr>Public vs. Private</vt:lpstr>
      <vt:lpstr>A Little Bit of Both?</vt:lpstr>
      <vt:lpstr>Creating a “Limited” Public Forum</vt:lpstr>
      <vt:lpstr>What Restrictions are Legal for Public Account?</vt:lpstr>
      <vt:lpstr>How to Lawfully Police an Interactive Account</vt:lpstr>
      <vt:lpstr>How to Create a Limited Public Forum</vt:lpstr>
      <vt:lpstr>Notice and Disclaimers</vt:lpstr>
      <vt:lpstr>Publish Rules</vt:lpstr>
      <vt:lpstr>Evenhanded Enforcement</vt:lpstr>
      <vt:lpstr>Dealing with Rule Violations</vt:lpstr>
      <vt:lpstr>Careful Delegation of Authority</vt:lpstr>
      <vt:lpstr>Want to Avoid the Issue entirely?</vt:lpstr>
      <vt:lpstr>Preservation and Disclosure Requirements</vt:lpstr>
      <vt:lpstr>Local Records Act</vt:lpstr>
      <vt:lpstr>Local Records Act</vt:lpstr>
      <vt:lpstr>Freedom of Information Act</vt:lpstr>
      <vt:lpstr>Open Meetings Act</vt:lpstr>
      <vt:lpstr>Employee Use of Social Media</vt:lpstr>
      <vt:lpstr>Two Social Media Policies</vt:lpstr>
      <vt:lpstr>Employees Have First Amendment Rights</vt:lpstr>
      <vt:lpstr>Social Media Policy for Employees</vt:lpstr>
      <vt:lpstr>Employee vs. Employer Rights</vt:lpstr>
      <vt:lpstr>What is Speech as a Citizen?</vt:lpstr>
      <vt:lpstr>Complaint about Discipline</vt:lpstr>
      <vt:lpstr>Disruption Factor</vt:lpstr>
      <vt:lpstr>Example:  Racist Comments </vt:lpstr>
      <vt:lpstr>Let’s Figure Out the Answer…</vt:lpstr>
      <vt:lpstr>Balancing Test</vt:lpstr>
      <vt:lpstr>Final Example </vt:lpstr>
      <vt:lpstr>Closing Points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the Legal Minefield of Social Media</dc:title>
  <dc:creator>Jane May</dc:creator>
  <cp:lastModifiedBy>Jane May</cp:lastModifiedBy>
  <cp:revision>64</cp:revision>
  <cp:lastPrinted>2022-10-05T14:52:07Z</cp:lastPrinted>
  <dcterms:created xsi:type="dcterms:W3CDTF">2020-03-04T21:16:29Z</dcterms:created>
  <dcterms:modified xsi:type="dcterms:W3CDTF">2022-10-05T15:00:57Z</dcterms:modified>
</cp:coreProperties>
</file>