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319" r:id="rId5"/>
    <p:sldId id="267" r:id="rId6"/>
    <p:sldId id="320" r:id="rId7"/>
    <p:sldId id="318" r:id="rId8"/>
    <p:sldId id="269" r:id="rId9"/>
    <p:sldId id="270" r:id="rId10"/>
    <p:sldId id="272" r:id="rId11"/>
    <p:sldId id="322" r:id="rId12"/>
    <p:sldId id="321" r:id="rId13"/>
    <p:sldId id="273" r:id="rId14"/>
    <p:sldId id="32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64" autoAdjust="0"/>
  </p:normalViewPr>
  <p:slideViewPr>
    <p:cSldViewPr>
      <p:cViewPr varScale="1">
        <p:scale>
          <a:sx n="95" d="100"/>
          <a:sy n="95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D9E63A-A010-4F77-BC7A-BB32B238FE8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F5E551-0E9E-4C24-8FAA-4C7BDD47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9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E551-0E9E-4C24-8FAA-4C7BDD4700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1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E551-0E9E-4C24-8FAA-4C7BDD4700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9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E551-0E9E-4C24-8FAA-4C7BDD4700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E551-0E9E-4C24-8FAA-4C7BDD4700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03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E551-0E9E-4C24-8FAA-4C7BDD4700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5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E551-0E9E-4C24-8FAA-4C7BDD4700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8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E551-0E9E-4C24-8FAA-4C7BDD4700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6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E551-0E9E-4C24-8FAA-4C7BDD4700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EE-A88C-4FF5-972E-E4C4627FB5B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5F4B-0820-4348-AC8B-B3D43689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EE-A88C-4FF5-972E-E4C4627FB5B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5F4B-0820-4348-AC8B-B3D43689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2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EE-A88C-4FF5-972E-E4C4627FB5B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5F4B-0820-4348-AC8B-B3D43689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EE-A88C-4FF5-972E-E4C4627FB5B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5F4B-0820-4348-AC8B-B3D43689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EE-A88C-4FF5-972E-E4C4627FB5B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5F4B-0820-4348-AC8B-B3D43689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4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EE-A88C-4FF5-972E-E4C4627FB5B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5F4B-0820-4348-AC8B-B3D43689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8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EE-A88C-4FF5-972E-E4C4627FB5B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5F4B-0820-4348-AC8B-B3D43689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9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EE-A88C-4FF5-972E-E4C4627FB5B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5F4B-0820-4348-AC8B-B3D43689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9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EE-A88C-4FF5-972E-E4C4627FB5B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5F4B-0820-4348-AC8B-B3D43689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1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EE-A88C-4FF5-972E-E4C4627FB5B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5F4B-0820-4348-AC8B-B3D43689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0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EE-A88C-4FF5-972E-E4C4627FB5B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5F4B-0820-4348-AC8B-B3D43689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3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63EE-A88C-4FF5-972E-E4C4627FB5B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5F4B-0820-4348-AC8B-B3D43689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3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bruch@okg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technofaq.org/posts/2020/02/6-tips-on-communication-and-teamwork-to-strengthen-team-collaboration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s.lumenlearning.com/wmopen-humanresourcesmgmt/chapter/progressive-disciplin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laborlawnews.com/legal-news/kaiser-faces-retaliation-lawsuit-19238.ph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ns-soapbox.com/2014/10/28/ffrp-attitude-matte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laborlawnews.com/lawsuit/california-fmla-labor-law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navfac/909513976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iners.blogspot.com/2017/05/how-to-achieve-service-qualit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46027"/>
            <a:ext cx="9067800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Progressive Discipline and Managing Employee Behaviors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419600"/>
            <a:ext cx="8991600" cy="2971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Presented by: Julie A. Bruch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OKGC Law, LLC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Northbrook, Springfield, O’Fallon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847-291-0200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hlinkClick r:id="rId3"/>
              </a:rPr>
              <a:t>jbruch@okgc.com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D456F-6697-6159-C136-698F5812D8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800000" flipV="1">
            <a:off x="1676400" y="1254709"/>
            <a:ext cx="60960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E8C2F-7F60-5F53-B99A-D7753D155029}"/>
              </a:ext>
            </a:extLst>
          </p:cNvPr>
          <p:cNvSpPr txBox="1"/>
          <p:nvPr/>
        </p:nvSpPr>
        <p:spPr>
          <a:xfrm rot="10800000">
            <a:off x="2286000" y="8250273"/>
            <a:ext cx="419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technofaq.org/posts/2020/02/6-tips-on-communication-and-teamwork-to-strengthen-team-collabor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1517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29" y="108857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Progressive Discipline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076905-0F51-01BF-D4C7-4C41839AE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Times New Roman" panose="02020603050405020304" pitchFamily="18" charset="0"/>
              </a:rPr>
              <a:t>Progressive discipline policy, very few employers follow progressive discipline policy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Times New Roman" panose="02020603050405020304" pitchFamily="18" charset="0"/>
              </a:rPr>
              <a:t>Plaintiff’s attorney will use this against you if you have a progressive discipline policy and don’t follow it.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Times New Roman" panose="02020603050405020304" pitchFamily="18" charset="0"/>
              </a:rPr>
              <a:t>If you are not going to use that remove it from employee handbook/policy for non-union employees.  This is not a law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Times New Roman" panose="02020603050405020304" pitchFamily="18" charset="0"/>
              </a:rPr>
              <a:t>If union, you can negotiate this in the collective bargaining agreement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BC0045-267D-98E1-ECB3-230D7448D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65314"/>
            <a:ext cx="3733800" cy="12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1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Should You Discipline?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Be consistent.  All employees should follow the rules, do not ignore problem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How have you dealt with violations/rules in the past, be consistent with everyone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Make sure the punishment fits the crime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Supervisor rule breaking can be dealt with harsher than regular employees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Are there personal issues the employee is going through? Consider offering FMLA/ADA, if appropriate.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Have they been warned or disciplined about the problem, previously?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careful about writing up employee after they complained about you if you were not documenting problems before.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aware of workplace morale, address the problems right away.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Consider a performance improvement plan to help employee with specific measures to meet and a timeframe to achieve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Disciplinary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Have a witness present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Meeting should be close in time to the offense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Focus on rule violations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Describe facts supporting rule violation, not just “insubordinate”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Let employee respond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Give employee a copy of their discipline action and have them sign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If employee refuses to sign, scan and email them a copy and put in their personnel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3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/>
              <a:t>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066800"/>
            <a:ext cx="8229600" cy="5715000"/>
          </a:xfrm>
        </p:spPr>
        <p:txBody>
          <a:bodyPr>
            <a:no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Have you properly documented all discipline?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Have a witness present when terminating.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Never terminate an employee in your office, use a conference room, etc.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Keep meeting professional, be calm.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Remember Luke Combs!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Explain reason for termination, </a:t>
            </a:r>
            <a:r>
              <a:rPr lang="en-US" sz="2400" dirty="0">
                <a:ea typeface="Times New Roman" panose="02020603050405020304" pitchFamily="18" charset="0"/>
              </a:rPr>
              <a:t>even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though Illinois is an “at will” state.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Union employee – follow contract.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Always give due process, let them speak their mind.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Use documents as evidence to show reason of termination.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Get keys, laptop, employer-owned property.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92A78-A976-F507-42BA-9C6EFD1C6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58000" y="296408"/>
            <a:ext cx="1981200" cy="9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1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Post-Termination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Following termination meeting, write a memo to the file about what was said by each side.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Immediately change passwords.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Pay out unpaid vacation.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Employee will typically ask for unemployment (you may want to challenge this).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10-day deadline from receipt of claim to challenge unemployment.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Reference inquiries – do not step into the minefield!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Ideally have one person at your organization responsible for reference inquiries.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Do not speak “off-the-record” or </a:t>
            </a:r>
            <a:r>
              <a:rPr lang="en-US" sz="2400">
                <a:ea typeface="Times New Roman" panose="02020603050405020304" pitchFamily="18" charset="0"/>
              </a:rPr>
              <a:t>trust others. </a:t>
            </a:r>
            <a:endParaRPr lang="en-US" sz="2400" dirty="0"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7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Attitude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Bad attitudes usually cannot be fixed.</a:t>
            </a:r>
          </a:p>
          <a:p>
            <a:r>
              <a:rPr lang="en-US" dirty="0"/>
              <a:t>Terminate as soon as possible – 30 days to be an eligible employer under unemployment.</a:t>
            </a:r>
          </a:p>
          <a:p>
            <a:pPr marL="0" indent="0">
              <a:buNone/>
            </a:pPr>
            <a:r>
              <a:rPr lang="en-US" dirty="0"/>
              <a:t> 820 ILCS 405/1502.1(A)(3).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E3722-4124-C50C-39C0-DFF6C4536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00200" y="3733800"/>
            <a:ext cx="5105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5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Employee Leaves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828C58-16D1-08D6-3899-09ED9C82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Have up-to-date handbook.</a:t>
            </a:r>
          </a:p>
          <a:p>
            <a:r>
              <a:rPr lang="en-US" dirty="0"/>
              <a:t>Is this worker’s compensation?</a:t>
            </a:r>
          </a:p>
          <a:p>
            <a:r>
              <a:rPr lang="en-US" dirty="0"/>
              <a:t>Notify responsible person (supervisor, manager, etc.).</a:t>
            </a:r>
          </a:p>
          <a:p>
            <a:r>
              <a:rPr lang="en-US" dirty="0"/>
              <a:t>Employees cannot use personal time, sick time, vacation, etc. instead of going on FMLA. They happen at the same time.</a:t>
            </a:r>
          </a:p>
          <a:p>
            <a:r>
              <a:rPr lang="en-US" dirty="0"/>
              <a:t>FMLA (off 3 days or more).</a:t>
            </a:r>
          </a:p>
          <a:p>
            <a:r>
              <a:rPr lang="en-US" dirty="0"/>
              <a:t>ADA?</a:t>
            </a:r>
          </a:p>
          <a:p>
            <a:r>
              <a:rPr lang="en-US" dirty="0"/>
              <a:t>Have employee fill out all forms.</a:t>
            </a:r>
          </a:p>
          <a:p>
            <a:r>
              <a:rPr lang="en-US" dirty="0"/>
              <a:t>Remind employee (with a cover letter, email etc.) that their FMLA is running out).  Contact Julie Bruch for help.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13687F-A068-D6A6-7183-784DF8630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46800" y="1143000"/>
            <a:ext cx="2540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2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Supervisor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supervisor should keep notes of employees underneath you.</a:t>
            </a:r>
          </a:p>
          <a:p>
            <a:r>
              <a:rPr lang="en-US" dirty="0"/>
              <a:t>Does not have to be formal. Whatever method works best for you – handwritten, Word docs, pre-printed forms, calendar notes, etc. </a:t>
            </a:r>
          </a:p>
          <a:p>
            <a:r>
              <a:rPr lang="en-US" dirty="0"/>
              <a:t>Try to keep track of positives and negatives.</a:t>
            </a:r>
          </a:p>
          <a:p>
            <a:r>
              <a:rPr lang="en-US" dirty="0"/>
              <a:t>The more detailed the better.</a:t>
            </a:r>
          </a:p>
          <a:p>
            <a:r>
              <a:rPr lang="en-US" dirty="0"/>
              <a:t>If witnesses to an incident, include in note.</a:t>
            </a:r>
          </a:p>
        </p:txBody>
      </p:sp>
    </p:spTree>
    <p:extLst>
      <p:ext uri="{BB962C8B-B14F-4D97-AF65-F5344CB8AC3E}">
        <p14:creationId xmlns:p14="http://schemas.microsoft.com/office/powerpoint/2010/main" val="268925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Performance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219200"/>
            <a:ext cx="6324600" cy="56388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Do the performance reviews accurately capture information you want to share with employee?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Do you want employees to self-evaluate? Good way to find out if there is a disconnect between you and employee.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Times New Roman" panose="02020603050405020304" pitchFamily="18" charset="0"/>
              </a:rPr>
              <a:t>Be honest in your evaluation.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Include positive feedback.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Give specific examples to support evaluation.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Use your notes from the year to prepare the review.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43000"/>
            <a:ext cx="33528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29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Regular Communication Among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 for consistency among management.</a:t>
            </a:r>
          </a:p>
          <a:p>
            <a:r>
              <a:rPr lang="en-US" dirty="0"/>
              <a:t>Reward positive behavior/performance.</a:t>
            </a:r>
          </a:p>
          <a:p>
            <a:r>
              <a:rPr lang="en-US" dirty="0"/>
              <a:t>Discuss strategies for helping struggling employees.</a:t>
            </a:r>
          </a:p>
          <a:p>
            <a:r>
              <a:rPr lang="en-US" dirty="0"/>
              <a:t>Job restructuring?</a:t>
            </a:r>
          </a:p>
          <a:p>
            <a:r>
              <a:rPr lang="en-US" dirty="0"/>
              <a:t>Supervisors must supervise – don’t let problems linger and grow before taking action.</a:t>
            </a:r>
          </a:p>
        </p:txBody>
      </p:sp>
    </p:spTree>
    <p:extLst>
      <p:ext uri="{BB962C8B-B14F-4D97-AF65-F5344CB8AC3E}">
        <p14:creationId xmlns:p14="http://schemas.microsoft.com/office/powerpoint/2010/main" val="272805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Documenting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Treat everyone the same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Document improvements to job to help employee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If part of job description, they must do all duties listed, if not create a new job description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Keep documents as factual as you can, avoid personal comments. Keep emotion out.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Keep track of employee conversation, keep notes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9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Collective Bargaining Agreement (“CBA”)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3886200"/>
          </a:xfrm>
        </p:spPr>
        <p:txBody>
          <a:bodyPr/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ea typeface="Times New Roman" panose="02020603050405020304" pitchFamily="18" charset="0"/>
              </a:rPr>
              <a:t>Where CBA requires disciplinary documents to be thrown out after a certain amount of time, still keep them (in a separate file). Needed if a lawsuit is filed.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E92AC-F981-AEB1-EA8D-0C0FB6F1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62600" y="990600"/>
            <a:ext cx="3276600" cy="17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Complaint from Citizens or Co-Workers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399"/>
            <a:ext cx="8305800" cy="45720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sz="4000" dirty="0"/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Ideally, complaint in writing, but should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Times New Roman" panose="02020603050405020304" pitchFamily="18" charset="0"/>
              </a:rPr>
              <a:t>	not mandate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Document the complaint you received yourself and then send a copy to the person who complained and see if it is accurate.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Send the person a letter that you will be investigating and they will not be retaliated against.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Respond to complaint by investigating or forward to person in charge of investigating the complaint.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Interview all witnesses, conduct neutral investigation.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Get witness statements.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Let all interested parties know the outcome of the investigation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D944A-2AC0-A019-8713-E37F18FE1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91200" y="914400"/>
            <a:ext cx="30194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2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973</Words>
  <Application>Microsoft Office PowerPoint</Application>
  <PresentationFormat>On-screen Show (4:3)</PresentationFormat>
  <Paragraphs>108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Times New Roman</vt:lpstr>
      <vt:lpstr>Office Theme</vt:lpstr>
      <vt:lpstr>Progressive Discipline and Managing Employee Behaviors</vt:lpstr>
      <vt:lpstr>Attitude Issues</vt:lpstr>
      <vt:lpstr>Employee Leaves</vt:lpstr>
      <vt:lpstr>Supervisor Notes</vt:lpstr>
      <vt:lpstr>Performance Reviews</vt:lpstr>
      <vt:lpstr>Regular Communication Among Management</vt:lpstr>
      <vt:lpstr>Documenting Tips</vt:lpstr>
      <vt:lpstr>Collective Bargaining Agreement (“CBA”)</vt:lpstr>
      <vt:lpstr>Complaint from Citizens or Co-Workers</vt:lpstr>
      <vt:lpstr>Progressive Discipline</vt:lpstr>
      <vt:lpstr>Should You Discipline?</vt:lpstr>
      <vt:lpstr>Disciplinary Meetings</vt:lpstr>
      <vt:lpstr>Termination</vt:lpstr>
      <vt:lpstr>Post-Termination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Harassment Training 2020</dc:title>
  <dc:creator>JAB</dc:creator>
  <cp:lastModifiedBy>Julie Bruch</cp:lastModifiedBy>
  <cp:revision>160</cp:revision>
  <cp:lastPrinted>2022-10-10T15:32:17Z</cp:lastPrinted>
  <dcterms:created xsi:type="dcterms:W3CDTF">2019-12-31T16:07:41Z</dcterms:created>
  <dcterms:modified xsi:type="dcterms:W3CDTF">2022-10-10T15:32:19Z</dcterms:modified>
</cp:coreProperties>
</file>