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4"/>
  </p:sldMasterIdLst>
  <p:notesMasterIdLst>
    <p:notesMasterId r:id="rId31"/>
  </p:notesMasterIdLst>
  <p:sldIdLst>
    <p:sldId id="256" r:id="rId5"/>
    <p:sldId id="258" r:id="rId6"/>
    <p:sldId id="282" r:id="rId7"/>
    <p:sldId id="259" r:id="rId8"/>
    <p:sldId id="278" r:id="rId9"/>
    <p:sldId id="284" r:id="rId10"/>
    <p:sldId id="261" r:id="rId11"/>
    <p:sldId id="281" r:id="rId12"/>
    <p:sldId id="262" r:id="rId13"/>
    <p:sldId id="263" r:id="rId14"/>
    <p:sldId id="264" r:id="rId15"/>
    <p:sldId id="266" r:id="rId16"/>
    <p:sldId id="271" r:id="rId17"/>
    <p:sldId id="268" r:id="rId18"/>
    <p:sldId id="267" r:id="rId19"/>
    <p:sldId id="269" r:id="rId20"/>
    <p:sldId id="270" r:id="rId21"/>
    <p:sldId id="274" r:id="rId22"/>
    <p:sldId id="272" r:id="rId23"/>
    <p:sldId id="273" r:id="rId24"/>
    <p:sldId id="275" r:id="rId25"/>
    <p:sldId id="283" r:id="rId26"/>
    <p:sldId id="276" r:id="rId27"/>
    <p:sldId id="277" r:id="rId28"/>
    <p:sldId id="280" r:id="rId29"/>
    <p:sldId id="28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283F29-63F7-421E-92D3-BFBAF7C96BDA}" type="datetimeFigureOut">
              <a:rPr lang="en-US" smtClean="0"/>
              <a:t>10/10/2022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786E4D-76F9-4837-A985-C021A27ACEBA}" type="slidenum">
              <a:rPr lang="en-US" smtClean="0"/>
              <a:t>‹#›</a:t>
            </a:fld>
            <a:endParaRPr lang="en-US"/>
          </a:p>
        </p:txBody>
      </p:sp>
    </p:spTree>
    <p:extLst>
      <p:ext uri="{BB962C8B-B14F-4D97-AF65-F5344CB8AC3E}">
        <p14:creationId xmlns:p14="http://schemas.microsoft.com/office/powerpoint/2010/main" val="410038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86E4D-76F9-4837-A985-C021A27ACEBA}" type="slidenum">
              <a:rPr lang="en-US" smtClean="0"/>
              <a:t>1</a:t>
            </a:fld>
            <a:endParaRPr lang="en-US"/>
          </a:p>
        </p:txBody>
      </p:sp>
    </p:spTree>
    <p:extLst>
      <p:ext uri="{BB962C8B-B14F-4D97-AF65-F5344CB8AC3E}">
        <p14:creationId xmlns:p14="http://schemas.microsoft.com/office/powerpoint/2010/main" val="132767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 can result</a:t>
            </a:r>
            <a:r>
              <a:rPr lang="en-US" baseline="0" dirty="0"/>
              <a:t> in a default judgment, which the court may not vacate upon filing of appearance/answer at a later time.  </a:t>
            </a:r>
            <a:endParaRPr lang="en-US" dirty="0"/>
          </a:p>
        </p:txBody>
      </p:sp>
      <p:sp>
        <p:nvSpPr>
          <p:cNvPr id="4" name="Slide Number Placeholder 3"/>
          <p:cNvSpPr>
            <a:spLocks noGrp="1"/>
          </p:cNvSpPr>
          <p:nvPr>
            <p:ph type="sldNum" sz="quarter" idx="10"/>
          </p:nvPr>
        </p:nvSpPr>
        <p:spPr/>
        <p:txBody>
          <a:bodyPr/>
          <a:lstStyle/>
          <a:p>
            <a:fld id="{82786E4D-76F9-4837-A985-C021A27ACEBA}" type="slidenum">
              <a:rPr lang="en-US" smtClean="0"/>
              <a:t>2</a:t>
            </a:fld>
            <a:endParaRPr lang="en-US"/>
          </a:p>
        </p:txBody>
      </p:sp>
    </p:spTree>
    <p:extLst>
      <p:ext uri="{BB962C8B-B14F-4D97-AF65-F5344CB8AC3E}">
        <p14:creationId xmlns:p14="http://schemas.microsoft.com/office/powerpoint/2010/main" val="6801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Albertus Extra Bold" pitchFamily="34" charset="0"/>
              </a:rPr>
              <a:t>direct supervisor, risk management department, insurance broker, IPMG, or OKGC </a:t>
            </a:r>
            <a:endParaRPr lang="en-US" dirty="0">
              <a:latin typeface="Albertus Extra Bold" pitchFamily="34" charset="0"/>
            </a:endParaRPr>
          </a:p>
          <a:p>
            <a:endParaRPr lang="en-US" dirty="0"/>
          </a:p>
        </p:txBody>
      </p:sp>
      <p:sp>
        <p:nvSpPr>
          <p:cNvPr id="4" name="Slide Number Placeholder 3"/>
          <p:cNvSpPr>
            <a:spLocks noGrp="1"/>
          </p:cNvSpPr>
          <p:nvPr>
            <p:ph type="sldNum" sz="quarter" idx="10"/>
          </p:nvPr>
        </p:nvSpPr>
        <p:spPr/>
        <p:txBody>
          <a:bodyPr/>
          <a:lstStyle/>
          <a:p>
            <a:fld id="{82786E4D-76F9-4837-A985-C021A27ACEBA}" type="slidenum">
              <a:rPr lang="en-US" smtClean="0"/>
              <a:t>4</a:t>
            </a:fld>
            <a:endParaRPr lang="en-US"/>
          </a:p>
        </p:txBody>
      </p:sp>
    </p:spTree>
    <p:extLst>
      <p:ext uri="{BB962C8B-B14F-4D97-AF65-F5344CB8AC3E}">
        <p14:creationId xmlns:p14="http://schemas.microsoft.com/office/powerpoint/2010/main" val="147348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Lack of knowledge would also be important to know</a:t>
            </a:r>
          </a:p>
          <a:p>
            <a:pPr defTabSz="931774">
              <a:defRPr/>
            </a:pPr>
            <a:endParaRPr lang="en-US" b="1" dirty="0">
              <a:latin typeface="Albertus Extra Bold" pitchFamily="34" charset="0"/>
            </a:endParaRPr>
          </a:p>
          <a:p>
            <a:pPr defTabSz="931774">
              <a:defRPr/>
            </a:pPr>
            <a:r>
              <a:rPr lang="en-US" b="0" dirty="0">
                <a:latin typeface="Albertus Extra Bold" pitchFamily="34" charset="0"/>
              </a:rPr>
              <a:t>Keep in mind that other departments or people (IT guys) may also have information relative to the claim made (</a:t>
            </a:r>
            <a:r>
              <a:rPr lang="en-US" b="0" dirty="0" err="1">
                <a:latin typeface="Albertus Extra Bold" pitchFamily="34" charset="0"/>
              </a:rPr>
              <a:t>ie</a:t>
            </a:r>
            <a:r>
              <a:rPr lang="en-US" b="0" dirty="0">
                <a:latin typeface="Albertus Extra Bold" pitchFamily="34" charset="0"/>
              </a:rPr>
              <a:t>)slip and fall cases may have a police, fire, or EMS report that contains useful information about scene conditions, witnesses, or statements made by the Plaintiff at the time of the fall.  </a:t>
            </a:r>
          </a:p>
          <a:p>
            <a:endParaRPr lang="en-US" b="0" dirty="0"/>
          </a:p>
        </p:txBody>
      </p:sp>
      <p:sp>
        <p:nvSpPr>
          <p:cNvPr id="4" name="Slide Number Placeholder 3"/>
          <p:cNvSpPr>
            <a:spLocks noGrp="1"/>
          </p:cNvSpPr>
          <p:nvPr>
            <p:ph type="sldNum" sz="quarter" idx="10"/>
          </p:nvPr>
        </p:nvSpPr>
        <p:spPr/>
        <p:txBody>
          <a:bodyPr/>
          <a:lstStyle/>
          <a:p>
            <a:fld id="{82786E4D-76F9-4837-A985-C021A27ACEBA}" type="slidenum">
              <a:rPr lang="en-US" smtClean="0"/>
              <a:t>9</a:t>
            </a:fld>
            <a:endParaRPr lang="en-US"/>
          </a:p>
        </p:txBody>
      </p:sp>
    </p:spTree>
    <p:extLst>
      <p:ext uri="{BB962C8B-B14F-4D97-AF65-F5344CB8AC3E}">
        <p14:creationId xmlns:p14="http://schemas.microsoft.com/office/powerpoint/2010/main" val="399526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45648A-04AF-463B-B688-73588AE7E8B5}" type="datetime1">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55EEC-A4F4-4F25-977D-E5BF8EF02571}" type="datetime1">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01912-F354-43B5-83DD-8819CCE4302F}" type="datetime1">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52A53-9A4A-4423-AC5C-E3037FE83D37}" type="datetime1">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AEC8A-DDA3-46DD-AD7C-0DC9F542E0E0}" type="datetime1">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EF8E9-26F5-4296-A00E-8483146342D8}" type="datetime1">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50F616-892C-4B81-B34F-04913A9C5BB1}" type="datetime1">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1B84E-824C-40EC-A5D0-E8CC4697BC7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20FE8-6066-4EB3-B100-56444D918493}" type="datetime1">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C4E6F-4378-4BF6-8F7E-82531E3F079E}" type="datetime1">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4D7082-B9A2-4972-86B0-AA62251E6FDB}" type="datetime1">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B84E-824C-40EC-A5D0-E8CC4697BC7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BB1EAE-C25E-46D4-8C9A-C87AE829D876}" type="datetime1">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AEE02CD-EEC3-41F6-BF06-F8A1F35FB985}" type="datetime1">
              <a:rPr lang="en-US" smtClean="0"/>
              <a:t>10/10/2022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931B84E-824C-40EC-A5D0-E8CC4697BC7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I’ve Been Sued! </a:t>
            </a:r>
            <a:br>
              <a:rPr lang="en-US" dirty="0"/>
            </a:br>
            <a:r>
              <a:rPr lang="en-US" dirty="0"/>
              <a:t>Now What?</a:t>
            </a:r>
          </a:p>
        </p:txBody>
      </p:sp>
      <p:sp>
        <p:nvSpPr>
          <p:cNvPr id="3" name="Subtitle 2"/>
          <p:cNvSpPr>
            <a:spLocks noGrp="1"/>
          </p:cNvSpPr>
          <p:nvPr>
            <p:ph type="subTitle" idx="1"/>
          </p:nvPr>
        </p:nvSpPr>
        <p:spPr/>
        <p:txBody>
          <a:bodyPr/>
          <a:lstStyle/>
          <a:p>
            <a:endParaRPr lang="en-US" dirty="0">
              <a:latin typeface="Albertus Extra Bold" pitchFamily="34" charset="0"/>
            </a:endParaRPr>
          </a:p>
        </p:txBody>
      </p:sp>
    </p:spTree>
    <p:extLst>
      <p:ext uri="{BB962C8B-B14F-4D97-AF65-F5344CB8AC3E}">
        <p14:creationId xmlns:p14="http://schemas.microsoft.com/office/powerpoint/2010/main" val="289482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rmAutofit fontScale="90000"/>
          </a:bodyPr>
          <a:lstStyle/>
          <a:p>
            <a:r>
              <a:rPr lang="en-US" dirty="0"/>
              <a:t>Initial Meeting</a:t>
            </a:r>
          </a:p>
        </p:txBody>
      </p:sp>
      <p:sp>
        <p:nvSpPr>
          <p:cNvPr id="3" name="Content Placeholder 2"/>
          <p:cNvSpPr>
            <a:spLocks noGrp="1"/>
          </p:cNvSpPr>
          <p:nvPr>
            <p:ph idx="1"/>
          </p:nvPr>
        </p:nvSpPr>
        <p:spPr>
          <a:xfrm>
            <a:off x="762000" y="1295400"/>
            <a:ext cx="7543800" cy="4572000"/>
          </a:xfrm>
        </p:spPr>
        <p:txBody>
          <a:bodyPr>
            <a:normAutofit/>
          </a:bodyPr>
          <a:lstStyle/>
          <a:p>
            <a:pPr>
              <a:buFont typeface="Wingdings" panose="05000000000000000000" pitchFamily="2" charset="2"/>
              <a:buChar char="ü"/>
            </a:pPr>
            <a:r>
              <a:rPr lang="en-US" b="1" dirty="0">
                <a:latin typeface="Albertus Extra Bold" pitchFamily="34" charset="0"/>
              </a:rPr>
              <a:t>Discuss the allegations;</a:t>
            </a:r>
          </a:p>
          <a:p>
            <a:pPr algn="just">
              <a:buFont typeface="Wingdings" panose="05000000000000000000" pitchFamily="2" charset="2"/>
              <a:buChar char="ü"/>
            </a:pPr>
            <a:r>
              <a:rPr lang="en-US" b="1" dirty="0">
                <a:latin typeface="Albertus Extra Bold" pitchFamily="34" charset="0"/>
              </a:rPr>
              <a:t>Discuss all affirmative defenses and immunities; Talk about all of the records, documents, and evidence you have accumulated to date, and what additional documents you need to locate and </a:t>
            </a:r>
            <a:r>
              <a:rPr lang="en-US" b="1" u="sng" dirty="0">
                <a:latin typeface="Albertus Extra Bold" pitchFamily="34" charset="0"/>
              </a:rPr>
              <a:t>preserve</a:t>
            </a:r>
            <a:r>
              <a:rPr lang="en-US" b="1" dirty="0">
                <a:latin typeface="Albertus Extra Bold" pitchFamily="34" charset="0"/>
              </a:rPr>
              <a:t>.  </a:t>
            </a:r>
          </a:p>
          <a:p>
            <a:pPr algn="just">
              <a:buFont typeface="Wingdings" panose="05000000000000000000" pitchFamily="2" charset="2"/>
              <a:buChar char="ü"/>
            </a:pPr>
            <a:r>
              <a:rPr lang="en-US" b="1" dirty="0">
                <a:latin typeface="Albertus Extra Bold" pitchFamily="34" charset="0"/>
              </a:rPr>
              <a:t>Determine potential witnesses;</a:t>
            </a:r>
          </a:p>
          <a:p>
            <a:pPr algn="just">
              <a:buFont typeface="Wingdings" panose="05000000000000000000" pitchFamily="2" charset="2"/>
              <a:buChar char="ü"/>
            </a:pPr>
            <a:r>
              <a:rPr lang="en-US" b="1" dirty="0">
                <a:latin typeface="Albertus Extra Bold" pitchFamily="34" charset="0"/>
              </a:rPr>
              <a:t>Determine what, if any, further investigation needs to be done; and,</a:t>
            </a:r>
          </a:p>
          <a:p>
            <a:pPr algn="just">
              <a:buFont typeface="Wingdings" panose="05000000000000000000" pitchFamily="2" charset="2"/>
              <a:buChar char="ü"/>
            </a:pPr>
            <a:r>
              <a:rPr lang="en-US" b="1" dirty="0">
                <a:latin typeface="Albertus Extra Bold" pitchFamily="34" charset="0"/>
              </a:rPr>
              <a:t>Timeline of how the lawsuit will progress.</a:t>
            </a:r>
          </a:p>
        </p:txBody>
      </p:sp>
      <p:sp>
        <p:nvSpPr>
          <p:cNvPr id="4" name="Slide Number Placeholder 3"/>
          <p:cNvSpPr>
            <a:spLocks noGrp="1"/>
          </p:cNvSpPr>
          <p:nvPr>
            <p:ph type="sldNum" sz="quarter" idx="12"/>
          </p:nvPr>
        </p:nvSpPr>
        <p:spPr/>
        <p:txBody>
          <a:bodyPr/>
          <a:lstStyle/>
          <a:p>
            <a:fld id="{6931B84E-824C-40EC-A5D0-E8CC4697BC73}" type="slidenum">
              <a:rPr lang="en-US" smtClean="0"/>
              <a:t>10</a:t>
            </a:fld>
            <a:endParaRPr lang="en-US"/>
          </a:p>
        </p:txBody>
      </p:sp>
    </p:spTree>
    <p:extLst>
      <p:ext uri="{BB962C8B-B14F-4D97-AF65-F5344CB8AC3E}">
        <p14:creationId xmlns:p14="http://schemas.microsoft.com/office/powerpoint/2010/main" val="72842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Spoliation</a:t>
            </a:r>
          </a:p>
        </p:txBody>
      </p:sp>
      <p:sp>
        <p:nvSpPr>
          <p:cNvPr id="3" name="Content Placeholder 2"/>
          <p:cNvSpPr>
            <a:spLocks noGrp="1"/>
          </p:cNvSpPr>
          <p:nvPr>
            <p:ph sz="half" idx="1"/>
          </p:nvPr>
        </p:nvSpPr>
        <p:spPr>
          <a:xfrm>
            <a:off x="533400" y="533400"/>
            <a:ext cx="3962400" cy="4571999"/>
          </a:xfrm>
        </p:spPr>
        <p:txBody>
          <a:bodyPr>
            <a:normAutofit fontScale="85000" lnSpcReduction="20000"/>
          </a:bodyPr>
          <a:lstStyle/>
          <a:p>
            <a:pPr algn="just"/>
            <a:r>
              <a:rPr lang="en-US" b="1" dirty="0">
                <a:latin typeface="Albertus Extra Bold" pitchFamily="34" charset="0"/>
              </a:rPr>
              <a:t>Once you have been served with the lawsuit, or you have been given notice that a lawsuit may be forthcoming (</a:t>
            </a:r>
            <a:r>
              <a:rPr lang="en-US" b="1" dirty="0" err="1">
                <a:latin typeface="Albertus Extra Bold" pitchFamily="34" charset="0"/>
              </a:rPr>
              <a:t>ie</a:t>
            </a:r>
            <a:r>
              <a:rPr lang="en-US" b="1" dirty="0">
                <a:latin typeface="Albertus Extra Bold" pitchFamily="34" charset="0"/>
              </a:rPr>
              <a:t>) attorney lien letter, FOIA request, you need to preserve every iota of evidence relative to the potential claim.  </a:t>
            </a:r>
          </a:p>
          <a:p>
            <a:pPr algn="just"/>
            <a:r>
              <a:rPr lang="en-US" b="1" dirty="0">
                <a:latin typeface="Albertus Extra Bold" pitchFamily="34" charset="0"/>
              </a:rPr>
              <a:t>To that end, you will need to loop in the technical gurus (IT) to make sure that all electronic information is preserved.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609600"/>
            <a:ext cx="3581400" cy="3276600"/>
          </a:xfrm>
        </p:spPr>
      </p:pic>
      <p:sp>
        <p:nvSpPr>
          <p:cNvPr id="4" name="Slide Number Placeholder 3"/>
          <p:cNvSpPr>
            <a:spLocks noGrp="1"/>
          </p:cNvSpPr>
          <p:nvPr>
            <p:ph type="sldNum" sz="quarter" idx="12"/>
          </p:nvPr>
        </p:nvSpPr>
        <p:spPr/>
        <p:txBody>
          <a:bodyPr/>
          <a:lstStyle/>
          <a:p>
            <a:fld id="{6931B84E-824C-40EC-A5D0-E8CC4697BC73}" type="slidenum">
              <a:rPr lang="en-US" smtClean="0"/>
              <a:t>11</a:t>
            </a:fld>
            <a:endParaRPr lang="en-US"/>
          </a:p>
        </p:txBody>
      </p:sp>
    </p:spTree>
    <p:extLst>
      <p:ext uri="{BB962C8B-B14F-4D97-AF65-F5344CB8AC3E}">
        <p14:creationId xmlns:p14="http://schemas.microsoft.com/office/powerpoint/2010/main" val="215110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lstStyle/>
          <a:p>
            <a:r>
              <a:rPr lang="en-US" dirty="0"/>
              <a:t>Litigation Hold </a:t>
            </a:r>
          </a:p>
        </p:txBody>
      </p:sp>
      <p:sp>
        <p:nvSpPr>
          <p:cNvPr id="3" name="Content Placeholder 2"/>
          <p:cNvSpPr>
            <a:spLocks noGrp="1"/>
          </p:cNvSpPr>
          <p:nvPr>
            <p:ph idx="1"/>
          </p:nvPr>
        </p:nvSpPr>
        <p:spPr>
          <a:xfrm>
            <a:off x="762000" y="990600"/>
            <a:ext cx="7620000" cy="3657600"/>
          </a:xfrm>
        </p:spPr>
        <p:txBody>
          <a:bodyPr>
            <a:normAutofit/>
          </a:bodyPr>
          <a:lstStyle/>
          <a:p>
            <a:pPr algn="just"/>
            <a:r>
              <a:rPr lang="en-US" sz="2300" b="1" dirty="0">
                <a:latin typeface="Albertus Extra Bold" pitchFamily="34" charset="0"/>
              </a:rPr>
              <a:t>Your attorney will send you a letter early on detailing yours and the public entity’s legal obligation to preserve all information relative to all of the claims made by Plaintiff, including both paper records/documents and electronically stored information (“ESI”) on computer systems, on removable or portable electronic storage media and on your personal home or portable computer.</a:t>
            </a:r>
            <a:r>
              <a:rPr lang="en-US" sz="2300" dirty="0">
                <a:latin typeface="Albertus Extra Bold" pitchFamily="34" charset="0"/>
              </a:rPr>
              <a:t>    </a:t>
            </a:r>
          </a:p>
          <a:p>
            <a:pPr marL="0" indent="0">
              <a:buNone/>
            </a:pPr>
            <a:endParaRPr lang="en-US" dirty="0"/>
          </a:p>
        </p:txBody>
      </p:sp>
      <p:sp>
        <p:nvSpPr>
          <p:cNvPr id="4" name="Slide Number Placeholder 3"/>
          <p:cNvSpPr>
            <a:spLocks noGrp="1"/>
          </p:cNvSpPr>
          <p:nvPr>
            <p:ph type="sldNum" sz="quarter" idx="12"/>
          </p:nvPr>
        </p:nvSpPr>
        <p:spPr/>
        <p:txBody>
          <a:bodyPr/>
          <a:lstStyle/>
          <a:p>
            <a:fld id="{6931B84E-824C-40EC-A5D0-E8CC4697BC73}" type="slidenum">
              <a:rPr lang="en-US" smtClean="0"/>
              <a:t>12</a:t>
            </a:fld>
            <a:endParaRPr lang="en-US"/>
          </a:p>
        </p:txBody>
      </p:sp>
    </p:spTree>
    <p:extLst>
      <p:ext uri="{BB962C8B-B14F-4D97-AF65-F5344CB8AC3E}">
        <p14:creationId xmlns:p14="http://schemas.microsoft.com/office/powerpoint/2010/main" val="250786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Documents</a:t>
            </a:r>
          </a:p>
        </p:txBody>
      </p:sp>
      <p:sp>
        <p:nvSpPr>
          <p:cNvPr id="3" name="Content Placeholder 2"/>
          <p:cNvSpPr>
            <a:spLocks noGrp="1"/>
          </p:cNvSpPr>
          <p:nvPr>
            <p:ph idx="1"/>
          </p:nvPr>
        </p:nvSpPr>
        <p:spPr/>
        <p:txBody>
          <a:bodyPr/>
          <a:lstStyle/>
          <a:p>
            <a:pPr lvl="0" algn="just">
              <a:buClr>
                <a:srgbClr val="AD0101"/>
              </a:buClr>
            </a:pPr>
            <a:r>
              <a:rPr lang="en-US" b="1" dirty="0">
                <a:solidFill>
                  <a:srgbClr val="303030"/>
                </a:solidFill>
                <a:latin typeface="Albertus Extra Bold" pitchFamily="34" charset="0"/>
              </a:rPr>
              <a:t>Non-electronic/paper documents and evidence in whatever form, including personal or desk files, calendars, notes, correspondence, internal memorandum, reports and drafts (partial or complete), work logs, rosters, policies and procedures, manuals, or other things relevant to the case.  </a:t>
            </a:r>
          </a:p>
          <a:p>
            <a:endParaRPr lang="en-US" dirty="0"/>
          </a:p>
        </p:txBody>
      </p:sp>
      <p:sp>
        <p:nvSpPr>
          <p:cNvPr id="4" name="Slide Number Placeholder 3"/>
          <p:cNvSpPr>
            <a:spLocks noGrp="1"/>
          </p:cNvSpPr>
          <p:nvPr>
            <p:ph type="sldNum" sz="quarter" idx="12"/>
          </p:nvPr>
        </p:nvSpPr>
        <p:spPr/>
        <p:txBody>
          <a:bodyPr/>
          <a:lstStyle/>
          <a:p>
            <a:fld id="{6931B84E-824C-40EC-A5D0-E8CC4697BC73}" type="slidenum">
              <a:rPr lang="en-US" smtClean="0"/>
              <a:t>13</a:t>
            </a:fld>
            <a:endParaRPr lang="en-US"/>
          </a:p>
        </p:txBody>
      </p:sp>
    </p:spTree>
    <p:extLst>
      <p:ext uri="{BB962C8B-B14F-4D97-AF65-F5344CB8AC3E}">
        <p14:creationId xmlns:p14="http://schemas.microsoft.com/office/powerpoint/2010/main" val="151978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315200" cy="1066800"/>
          </a:xfrm>
        </p:spPr>
        <p:txBody>
          <a:bodyPr/>
          <a:lstStyle/>
          <a:p>
            <a:r>
              <a:rPr lang="en-US" dirty="0"/>
              <a:t>What Is ESI</a:t>
            </a:r>
          </a:p>
        </p:txBody>
      </p:sp>
      <p:sp>
        <p:nvSpPr>
          <p:cNvPr id="3" name="Content Placeholder 2"/>
          <p:cNvSpPr>
            <a:spLocks noGrp="1"/>
          </p:cNvSpPr>
          <p:nvPr>
            <p:ph idx="1"/>
          </p:nvPr>
        </p:nvSpPr>
        <p:spPr>
          <a:xfrm>
            <a:off x="762000" y="685800"/>
            <a:ext cx="7543800" cy="4648200"/>
          </a:xfrm>
        </p:spPr>
        <p:txBody>
          <a:bodyPr>
            <a:normAutofit fontScale="70000" lnSpcReduction="20000"/>
          </a:bodyPr>
          <a:lstStyle/>
          <a:p>
            <a:pPr lvl="0"/>
            <a:r>
              <a:rPr lang="en-US" sz="2200" dirty="0">
                <a:latin typeface="Albertus Extra Bold" pitchFamily="34" charset="0"/>
              </a:rPr>
              <a:t>Digital communications such as e-mails, voice mail, texts and instant messaging (this includes “deleted” files and file fragments);</a:t>
            </a:r>
          </a:p>
          <a:p>
            <a:pPr lvl="0"/>
            <a:r>
              <a:rPr lang="en-US" sz="2200" dirty="0">
                <a:latin typeface="Albertus Extra Bold" pitchFamily="34" charset="0"/>
              </a:rPr>
              <a:t>E-mail server stores;</a:t>
            </a:r>
          </a:p>
          <a:p>
            <a:pPr lvl="0"/>
            <a:r>
              <a:rPr lang="en-US" sz="2200" dirty="0">
                <a:latin typeface="Albertus Extra Bold" pitchFamily="34" charset="0"/>
              </a:rPr>
              <a:t>Word processed documents, including all drafts and revisions;</a:t>
            </a:r>
          </a:p>
          <a:p>
            <a:pPr lvl="0"/>
            <a:r>
              <a:rPr lang="en-US" sz="2200" dirty="0">
                <a:latin typeface="Albertus Extra Bold" pitchFamily="34" charset="0"/>
              </a:rPr>
              <a:t>Spreadsheets and tables such as Excel documents, including all drafts and revisions;</a:t>
            </a:r>
          </a:p>
          <a:p>
            <a:pPr lvl="0"/>
            <a:r>
              <a:rPr lang="en-US" sz="2200" dirty="0">
                <a:latin typeface="Albertus Extra Bold" pitchFamily="34" charset="0"/>
              </a:rPr>
              <a:t>Video and Audio recordings;</a:t>
            </a:r>
          </a:p>
          <a:p>
            <a:pPr lvl="0"/>
            <a:r>
              <a:rPr lang="en-US" sz="2200" dirty="0">
                <a:latin typeface="Albertus Extra Bold" pitchFamily="34" charset="0"/>
              </a:rPr>
              <a:t>Databases;</a:t>
            </a:r>
          </a:p>
          <a:p>
            <a:pPr lvl="0"/>
            <a:r>
              <a:rPr lang="en-US" sz="2200" dirty="0">
                <a:latin typeface="Albertus Extra Bold" pitchFamily="34" charset="0"/>
              </a:rPr>
              <a:t>Contact and relationship management data such as Outlook;</a:t>
            </a:r>
          </a:p>
          <a:p>
            <a:pPr lvl="0"/>
            <a:r>
              <a:rPr lang="en-US" sz="2200" dirty="0">
                <a:latin typeface="Albertus Extra Bold" pitchFamily="34" charset="0"/>
              </a:rPr>
              <a:t>Calendar and diary application data;</a:t>
            </a:r>
          </a:p>
          <a:p>
            <a:pPr lvl="0"/>
            <a:r>
              <a:rPr lang="en-US" sz="2200" dirty="0">
                <a:latin typeface="Albertus Extra Bold" pitchFamily="34" charset="0"/>
              </a:rPr>
              <a:t>All data created using PDAs, smart phones, cell phones, including text messages and instant messages;</a:t>
            </a:r>
          </a:p>
          <a:p>
            <a:pPr lvl="0"/>
            <a:r>
              <a:rPr lang="en-US" sz="2200" dirty="0">
                <a:latin typeface="Albertus Extra Bold" pitchFamily="34" charset="0"/>
              </a:rPr>
              <a:t>Online access data such as temporary internet files, history and cookies;</a:t>
            </a:r>
          </a:p>
          <a:p>
            <a:pPr lvl="0"/>
            <a:r>
              <a:rPr lang="en-US" sz="2200" dirty="0">
                <a:latin typeface="Albertus Extra Bold" pitchFamily="34" charset="0"/>
              </a:rPr>
              <a:t>Network access and server activity logs;</a:t>
            </a:r>
          </a:p>
          <a:p>
            <a:pPr lvl="0"/>
            <a:r>
              <a:rPr lang="en-US" sz="2200" dirty="0">
                <a:latin typeface="Albertus Extra Bold" pitchFamily="34" charset="0"/>
              </a:rPr>
              <a:t>Backup and archival files;</a:t>
            </a:r>
          </a:p>
          <a:p>
            <a:pPr lvl="0"/>
            <a:r>
              <a:rPr lang="en-US" sz="2200" dirty="0">
                <a:latin typeface="Albertus Extra Bold" pitchFamily="34" charset="0"/>
              </a:rPr>
              <a:t>Metadata; and</a:t>
            </a:r>
          </a:p>
          <a:p>
            <a:pPr lvl="0"/>
            <a:r>
              <a:rPr lang="en-US" sz="2200" dirty="0">
                <a:latin typeface="Albertus Extra Bold" pitchFamily="34" charset="0"/>
              </a:rPr>
              <a:t>Images contained in hard drives retained by the MUA but no longer in use.</a:t>
            </a:r>
          </a:p>
          <a:p>
            <a:pPr lvl="0"/>
            <a:r>
              <a:rPr lang="en-US" b="1" dirty="0">
                <a:solidFill>
                  <a:srgbClr val="303030"/>
                </a:solidFill>
                <a:latin typeface="Albertus Extra Bold" pitchFamily="34" charset="0"/>
              </a:rPr>
              <a:t>Must be retained and preserved in its originally-created, or “native” format, until resolution of the lawsuit.  </a:t>
            </a:r>
          </a:p>
          <a:p>
            <a:endParaRPr lang="en-US" dirty="0"/>
          </a:p>
        </p:txBody>
      </p:sp>
      <p:sp>
        <p:nvSpPr>
          <p:cNvPr id="4" name="Slide Number Placeholder 3"/>
          <p:cNvSpPr>
            <a:spLocks noGrp="1"/>
          </p:cNvSpPr>
          <p:nvPr>
            <p:ph type="sldNum" sz="quarter" idx="12"/>
          </p:nvPr>
        </p:nvSpPr>
        <p:spPr/>
        <p:txBody>
          <a:bodyPr/>
          <a:lstStyle/>
          <a:p>
            <a:fld id="{6931B84E-824C-40EC-A5D0-E8CC4697BC73}" type="slidenum">
              <a:rPr lang="en-US" smtClean="0"/>
              <a:t>14</a:t>
            </a:fld>
            <a:endParaRPr lang="en-US"/>
          </a:p>
        </p:txBody>
      </p:sp>
    </p:spTree>
    <p:extLst>
      <p:ext uri="{BB962C8B-B14F-4D97-AF65-F5344CB8AC3E}">
        <p14:creationId xmlns:p14="http://schemas.microsoft.com/office/powerpoint/2010/main" val="65970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67600" cy="1600200"/>
          </a:xfrm>
        </p:spPr>
        <p:txBody>
          <a:bodyPr>
            <a:normAutofit fontScale="90000"/>
          </a:bodyPr>
          <a:lstStyle/>
          <a:p>
            <a:r>
              <a:rPr lang="en-US" dirty="0"/>
              <a:t>Be Mindful of Data Practices</a:t>
            </a:r>
          </a:p>
        </p:txBody>
      </p:sp>
      <p:sp>
        <p:nvSpPr>
          <p:cNvPr id="3" name="Content Placeholder 2"/>
          <p:cNvSpPr>
            <a:spLocks noGrp="1"/>
          </p:cNvSpPr>
          <p:nvPr>
            <p:ph idx="1"/>
          </p:nvPr>
        </p:nvSpPr>
        <p:spPr>
          <a:xfrm>
            <a:off x="762000" y="685800"/>
            <a:ext cx="7543800" cy="4419600"/>
          </a:xfrm>
        </p:spPr>
        <p:txBody>
          <a:bodyPr>
            <a:normAutofit fontScale="85000" lnSpcReduction="10000"/>
          </a:bodyPr>
          <a:lstStyle/>
          <a:p>
            <a:pPr algn="just">
              <a:buFont typeface="Wingdings" panose="05000000000000000000" pitchFamily="2" charset="2"/>
              <a:buChar char="ü"/>
            </a:pPr>
            <a:r>
              <a:rPr lang="en-US" b="1" dirty="0">
                <a:latin typeface="Albertus Extra Bold" pitchFamily="34" charset="0"/>
              </a:rPr>
              <a:t>Data destruction and back-up tape recycling policies must be discontinued until further notice.</a:t>
            </a:r>
          </a:p>
          <a:p>
            <a:pPr marL="0" indent="0" algn="just">
              <a:buNone/>
            </a:pPr>
            <a:r>
              <a:rPr lang="en-US" b="1" dirty="0">
                <a:latin typeface="Albertus Extra Bold" pitchFamily="34" charset="0"/>
              </a:rPr>
              <a:t>  </a:t>
            </a:r>
          </a:p>
          <a:p>
            <a:pPr algn="just">
              <a:buFont typeface="Wingdings" panose="05000000000000000000" pitchFamily="2" charset="2"/>
              <a:buChar char="ü"/>
            </a:pPr>
            <a:r>
              <a:rPr lang="en-US" b="1" dirty="0">
                <a:latin typeface="Albertus Extra Bold" pitchFamily="34" charset="0"/>
              </a:rPr>
              <a:t>The obligation to preserve is a “</a:t>
            </a:r>
            <a:r>
              <a:rPr lang="en-US" b="1" u="sng" dirty="0">
                <a:latin typeface="Albertus Extra Bold" pitchFamily="34" charset="0"/>
              </a:rPr>
              <a:t>continuing</a:t>
            </a:r>
            <a:r>
              <a:rPr lang="en-US" b="1" dirty="0">
                <a:latin typeface="Albertus Extra Bold" pitchFamily="34" charset="0"/>
              </a:rPr>
              <a:t>” obligation and applies to information created after, as well as before, suit was filed. </a:t>
            </a:r>
          </a:p>
          <a:p>
            <a:pPr marL="0" indent="0" algn="just">
              <a:buNone/>
            </a:pPr>
            <a:endParaRPr lang="en-US" b="1" dirty="0">
              <a:latin typeface="Albertus Extra Bold" pitchFamily="34" charset="0"/>
            </a:endParaRPr>
          </a:p>
          <a:p>
            <a:pPr algn="just">
              <a:buFont typeface="Wingdings" panose="05000000000000000000" pitchFamily="2" charset="2"/>
              <a:buChar char="ü"/>
            </a:pPr>
            <a:r>
              <a:rPr lang="en-US" b="1" dirty="0">
                <a:latin typeface="Albertus Extra Bold" pitchFamily="34" charset="0"/>
              </a:rPr>
              <a:t>You should identify and modify or suspend features of computers or devices that, in routine operation, cause the loss of potentially relevant ESI.</a:t>
            </a:r>
          </a:p>
          <a:p>
            <a:pPr marL="0" indent="0" algn="just">
              <a:buNone/>
            </a:pPr>
            <a:endParaRPr lang="en-US" b="1" dirty="0">
              <a:latin typeface="Albertus Extra Bold" pitchFamily="34" charset="0"/>
            </a:endParaRPr>
          </a:p>
          <a:p>
            <a:pPr algn="just">
              <a:buFont typeface="Wingdings" panose="05000000000000000000" pitchFamily="2" charset="2"/>
              <a:buChar char="ü"/>
            </a:pPr>
            <a:r>
              <a:rPr lang="en-US" b="1" dirty="0">
                <a:latin typeface="Albertus Extra Bold" pitchFamily="34" charset="0"/>
              </a:rPr>
              <a:t>You should remove from service and sequester the systems, media and devices housing potentially relevant ESI.  If it is not practical to sequester systems, media and devices, then a forensically sound imaging of the systems, media and devices should be performed.</a:t>
            </a:r>
          </a:p>
          <a:p>
            <a:endParaRPr lang="en-US" dirty="0">
              <a:latin typeface="Albertus Extra Bold" pitchFamily="34" charset="0"/>
            </a:endParaRPr>
          </a:p>
          <a:p>
            <a:endParaRPr lang="en-US" dirty="0"/>
          </a:p>
        </p:txBody>
      </p:sp>
      <p:sp>
        <p:nvSpPr>
          <p:cNvPr id="4" name="Slide Number Placeholder 3"/>
          <p:cNvSpPr>
            <a:spLocks noGrp="1"/>
          </p:cNvSpPr>
          <p:nvPr>
            <p:ph type="sldNum" sz="quarter" idx="12"/>
          </p:nvPr>
        </p:nvSpPr>
        <p:spPr>
          <a:xfrm>
            <a:off x="762000" y="6248400"/>
            <a:ext cx="762000" cy="365125"/>
          </a:xfrm>
        </p:spPr>
        <p:txBody>
          <a:bodyPr/>
          <a:lstStyle/>
          <a:p>
            <a:fld id="{6931B84E-824C-40EC-A5D0-E8CC4697BC73}" type="slidenum">
              <a:rPr lang="en-US" smtClean="0"/>
              <a:t>15</a:t>
            </a:fld>
            <a:endParaRPr lang="en-US" dirty="0"/>
          </a:p>
        </p:txBody>
      </p:sp>
    </p:spTree>
    <p:extLst>
      <p:ext uri="{BB962C8B-B14F-4D97-AF65-F5344CB8AC3E}">
        <p14:creationId xmlns:p14="http://schemas.microsoft.com/office/powerpoint/2010/main" val="16156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457200"/>
            <a:ext cx="3726123" cy="3547269"/>
          </a:xfrm>
        </p:spPr>
      </p:pic>
      <p:sp>
        <p:nvSpPr>
          <p:cNvPr id="5" name="Content Placeholder 4"/>
          <p:cNvSpPr>
            <a:spLocks noGrp="1"/>
          </p:cNvSpPr>
          <p:nvPr>
            <p:ph sz="half" idx="2"/>
          </p:nvPr>
        </p:nvSpPr>
        <p:spPr>
          <a:xfrm>
            <a:off x="4724400" y="457200"/>
            <a:ext cx="3657600" cy="4953000"/>
          </a:xfrm>
        </p:spPr>
        <p:txBody>
          <a:bodyPr>
            <a:normAutofit lnSpcReduction="10000"/>
          </a:bodyPr>
          <a:lstStyle/>
          <a:p>
            <a:r>
              <a:rPr lang="en-US" sz="1800" b="1" dirty="0">
                <a:latin typeface="Albertus Extra Bold" pitchFamily="34" charset="0"/>
              </a:rPr>
              <a:t>Only communications with your attorney are privileged.  Discussions outside of that are generally discoverable in terms of the identity of the person to whom you spoke, wrote, emailed, or texted and the </a:t>
            </a:r>
            <a:r>
              <a:rPr lang="en-US" sz="1800" b="1" u="sng" dirty="0">
                <a:latin typeface="Albertus Extra Bold" pitchFamily="34" charset="0"/>
              </a:rPr>
              <a:t>contents</a:t>
            </a:r>
            <a:r>
              <a:rPr lang="en-US" sz="1800" b="1" dirty="0">
                <a:latin typeface="Albertus Extra Bold" pitchFamily="34" charset="0"/>
              </a:rPr>
              <a:t> of that communication.  </a:t>
            </a:r>
          </a:p>
          <a:p>
            <a:r>
              <a:rPr lang="en-US" sz="1800" b="1" dirty="0">
                <a:latin typeface="Albertus Extra Bold" pitchFamily="34" charset="0"/>
              </a:rPr>
              <a:t>DO NOT POST, CHAT or otherwise discuss anything about the lawsuit on any social media sites. These public comments will be found and you will be asked to produce any such posts or discussions during discovery. </a:t>
            </a:r>
          </a:p>
          <a:p>
            <a:r>
              <a:rPr lang="en-US" sz="1800" b="1" u="sng" dirty="0">
                <a:latin typeface="Albertus Extra Bold" pitchFamily="34" charset="0"/>
              </a:rPr>
              <a:t>DO NOT REACH OUT TO THE PLAINTIFF OR HIS/HER ATTORNEY</a:t>
            </a:r>
            <a:r>
              <a:rPr lang="en-US" sz="1800" b="1" dirty="0">
                <a:latin typeface="Albertus Extra Bold" pitchFamily="34" charset="0"/>
              </a:rPr>
              <a:t>. </a:t>
            </a:r>
          </a:p>
        </p:txBody>
      </p:sp>
      <p:sp>
        <p:nvSpPr>
          <p:cNvPr id="3" name="Slide Number Placeholder 2"/>
          <p:cNvSpPr>
            <a:spLocks noGrp="1"/>
          </p:cNvSpPr>
          <p:nvPr>
            <p:ph type="sldNum" sz="quarter" idx="12"/>
          </p:nvPr>
        </p:nvSpPr>
        <p:spPr/>
        <p:txBody>
          <a:bodyPr/>
          <a:lstStyle/>
          <a:p>
            <a:fld id="{6931B84E-824C-40EC-A5D0-E8CC4697BC73}" type="slidenum">
              <a:rPr lang="en-US" smtClean="0"/>
              <a:t>16</a:t>
            </a:fld>
            <a:endParaRPr lang="en-US"/>
          </a:p>
        </p:txBody>
      </p:sp>
    </p:spTree>
    <p:extLst>
      <p:ext uri="{BB962C8B-B14F-4D97-AF65-F5344CB8AC3E}">
        <p14:creationId xmlns:p14="http://schemas.microsoft.com/office/powerpoint/2010/main" val="316989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a:t>
            </a:r>
          </a:p>
        </p:txBody>
      </p:sp>
      <p:sp>
        <p:nvSpPr>
          <p:cNvPr id="3" name="Content Placeholder 2"/>
          <p:cNvSpPr>
            <a:spLocks noGrp="1"/>
          </p:cNvSpPr>
          <p:nvPr>
            <p:ph sz="half" idx="1"/>
          </p:nvPr>
        </p:nvSpPr>
        <p:spPr>
          <a:xfrm>
            <a:off x="762000" y="609600"/>
            <a:ext cx="3657600" cy="4572000"/>
          </a:xfrm>
        </p:spPr>
        <p:txBody>
          <a:bodyPr>
            <a:normAutofit/>
          </a:bodyPr>
          <a:lstStyle/>
          <a:p>
            <a:r>
              <a:rPr lang="en-US" sz="2000" b="1" dirty="0">
                <a:latin typeface="Albertus Extra Bold" pitchFamily="34" charset="0"/>
              </a:rPr>
              <a:t>In cases with multiple Defendants, another issue your attorney may want to discuss early on in the litigation is whether there is a potential or actual conflict between you and the other Defendants, including your employer. </a:t>
            </a:r>
          </a:p>
          <a:p>
            <a:pPr marL="0" indent="0">
              <a:buNone/>
            </a:pPr>
            <a:r>
              <a:rPr lang="en-US" sz="2000" b="1" dirty="0">
                <a:latin typeface="Albertus Extra Bold" pitchFamily="34" charset="0"/>
              </a:rPr>
              <a:t> </a:t>
            </a:r>
          </a:p>
          <a:p>
            <a:r>
              <a:rPr lang="en-US" sz="2000" b="1" dirty="0">
                <a:latin typeface="Albertus Extra Bold" pitchFamily="34" charset="0"/>
              </a:rPr>
              <a:t>This is also why you should not discuss the lawsuit with the other Defendants.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533400"/>
            <a:ext cx="3657600" cy="3657599"/>
          </a:xfrm>
        </p:spPr>
      </p:pic>
      <p:sp>
        <p:nvSpPr>
          <p:cNvPr id="4" name="Slide Number Placeholder 3"/>
          <p:cNvSpPr>
            <a:spLocks noGrp="1"/>
          </p:cNvSpPr>
          <p:nvPr>
            <p:ph type="sldNum" sz="quarter" idx="12"/>
          </p:nvPr>
        </p:nvSpPr>
        <p:spPr/>
        <p:txBody>
          <a:bodyPr/>
          <a:lstStyle/>
          <a:p>
            <a:fld id="{6931B84E-824C-40EC-A5D0-E8CC4697BC73}" type="slidenum">
              <a:rPr lang="en-US" smtClean="0"/>
              <a:t>17</a:t>
            </a:fld>
            <a:endParaRPr lang="en-US"/>
          </a:p>
        </p:txBody>
      </p:sp>
    </p:spTree>
    <p:extLst>
      <p:ext uri="{BB962C8B-B14F-4D97-AF65-F5344CB8AC3E}">
        <p14:creationId xmlns:p14="http://schemas.microsoft.com/office/powerpoint/2010/main" val="70097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Venue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609600"/>
            <a:ext cx="3595984" cy="4005527"/>
          </a:xfrm>
        </p:spPr>
      </p:pic>
      <p:sp>
        <p:nvSpPr>
          <p:cNvPr id="4" name="Content Placeholder 3"/>
          <p:cNvSpPr>
            <a:spLocks noGrp="1"/>
          </p:cNvSpPr>
          <p:nvPr>
            <p:ph sz="half" idx="2"/>
          </p:nvPr>
        </p:nvSpPr>
        <p:spPr>
          <a:xfrm>
            <a:off x="4572000" y="533400"/>
            <a:ext cx="3657600" cy="4072128"/>
          </a:xfrm>
        </p:spPr>
        <p:txBody>
          <a:bodyPr>
            <a:normAutofit/>
          </a:bodyPr>
          <a:lstStyle/>
          <a:p>
            <a:pPr marL="0" indent="0" algn="just">
              <a:buNone/>
            </a:pPr>
            <a:r>
              <a:rPr lang="en-US" sz="2400" b="1" dirty="0">
                <a:latin typeface="Albertus Extra Bold" pitchFamily="34" charset="0"/>
              </a:rPr>
              <a:t>Occasionally, Plaintiff’s choice of venue may not be our first choice for where the litigation should proceed – such as state vs. federal court, or one county or another. </a:t>
            </a:r>
          </a:p>
        </p:txBody>
      </p:sp>
      <p:sp>
        <p:nvSpPr>
          <p:cNvPr id="3" name="Slide Number Placeholder 2"/>
          <p:cNvSpPr>
            <a:spLocks noGrp="1"/>
          </p:cNvSpPr>
          <p:nvPr>
            <p:ph type="sldNum" sz="quarter" idx="12"/>
          </p:nvPr>
        </p:nvSpPr>
        <p:spPr/>
        <p:txBody>
          <a:bodyPr/>
          <a:lstStyle/>
          <a:p>
            <a:fld id="{6931B84E-824C-40EC-A5D0-E8CC4697BC73}" type="slidenum">
              <a:rPr lang="en-US" smtClean="0"/>
              <a:t>18</a:t>
            </a:fld>
            <a:endParaRPr lang="en-US"/>
          </a:p>
        </p:txBody>
      </p:sp>
    </p:spTree>
    <p:extLst>
      <p:ext uri="{BB962C8B-B14F-4D97-AF65-F5344CB8AC3E}">
        <p14:creationId xmlns:p14="http://schemas.microsoft.com/office/powerpoint/2010/main" val="18689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609600"/>
            <a:ext cx="2339837" cy="3767138"/>
          </a:xfrm>
        </p:spPr>
      </p:pic>
      <p:sp>
        <p:nvSpPr>
          <p:cNvPr id="4" name="Content Placeholder 3"/>
          <p:cNvSpPr>
            <a:spLocks noGrp="1"/>
          </p:cNvSpPr>
          <p:nvPr>
            <p:ph sz="half" idx="2"/>
          </p:nvPr>
        </p:nvSpPr>
        <p:spPr>
          <a:xfrm>
            <a:off x="3276600" y="457200"/>
            <a:ext cx="5029200" cy="4800600"/>
          </a:xfrm>
        </p:spPr>
        <p:txBody>
          <a:bodyPr/>
          <a:lstStyle/>
          <a:p>
            <a:pPr marL="0" indent="0" algn="just">
              <a:buNone/>
            </a:pPr>
            <a:r>
              <a:rPr lang="en-US" b="1" dirty="0">
                <a:latin typeface="Albertus Extra Bold" pitchFamily="34" charset="0"/>
              </a:rPr>
              <a:t>After the parties are at issue, the discovery process begins. </a:t>
            </a:r>
          </a:p>
          <a:p>
            <a:r>
              <a:rPr lang="en-US" b="1" dirty="0">
                <a:latin typeface="Albertus Extra Bold" pitchFamily="34" charset="0"/>
              </a:rPr>
              <a:t>Interrogatories</a:t>
            </a:r>
          </a:p>
          <a:p>
            <a:r>
              <a:rPr lang="en-US" b="1" dirty="0">
                <a:latin typeface="Albertus Extra Bold" pitchFamily="34" charset="0"/>
              </a:rPr>
              <a:t>Document Requests</a:t>
            </a:r>
          </a:p>
          <a:p>
            <a:r>
              <a:rPr lang="en-US" b="1" dirty="0">
                <a:latin typeface="Albertus Extra Bold" pitchFamily="34" charset="0"/>
              </a:rPr>
              <a:t>Requests to Admit</a:t>
            </a:r>
          </a:p>
          <a:p>
            <a:r>
              <a:rPr lang="en-US" b="1" dirty="0">
                <a:latin typeface="Albertus Extra Bold" pitchFamily="34" charset="0"/>
              </a:rPr>
              <a:t>Depositions</a:t>
            </a:r>
          </a:p>
        </p:txBody>
      </p:sp>
      <p:sp>
        <p:nvSpPr>
          <p:cNvPr id="3" name="Slide Number Placeholder 2"/>
          <p:cNvSpPr>
            <a:spLocks noGrp="1"/>
          </p:cNvSpPr>
          <p:nvPr>
            <p:ph type="sldNum" sz="quarter" idx="12"/>
          </p:nvPr>
        </p:nvSpPr>
        <p:spPr/>
        <p:txBody>
          <a:bodyPr/>
          <a:lstStyle/>
          <a:p>
            <a:fld id="{6931B84E-824C-40EC-A5D0-E8CC4697BC73}" type="slidenum">
              <a:rPr lang="en-US" smtClean="0"/>
              <a:t>19</a:t>
            </a:fld>
            <a:endParaRPr lang="en-US"/>
          </a:p>
        </p:txBody>
      </p:sp>
    </p:spTree>
    <p:extLst>
      <p:ext uri="{BB962C8B-B14F-4D97-AF65-F5344CB8AC3E}">
        <p14:creationId xmlns:p14="http://schemas.microsoft.com/office/powerpoint/2010/main" val="251124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Summons</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438400" y="457200"/>
            <a:ext cx="4325602" cy="2743200"/>
          </a:xfrm>
        </p:spPr>
      </p:pic>
      <p:sp>
        <p:nvSpPr>
          <p:cNvPr id="4" name="Text Placeholder 3"/>
          <p:cNvSpPr>
            <a:spLocks noGrp="1"/>
          </p:cNvSpPr>
          <p:nvPr>
            <p:ph type="body" sz="half" idx="2"/>
          </p:nvPr>
        </p:nvSpPr>
        <p:spPr/>
        <p:txBody>
          <a:bodyPr>
            <a:noAutofit/>
          </a:bodyPr>
          <a:lstStyle/>
          <a:p>
            <a:pPr algn="just"/>
            <a:r>
              <a:rPr lang="en-US" b="1" dirty="0">
                <a:latin typeface="Albertus Extra Bold" pitchFamily="34" charset="0"/>
              </a:rPr>
              <a:t>Your first notice of a lawsuit is typically the sheriff or a private process server showing up at your door with a summons. The summons will have the date by which you are required to file an appearance and/or answer to the lawsuit. Time is of the essence, as a failure to answer by the required time can result in a default judgment.  DO NOT DELAY</a:t>
            </a:r>
            <a:r>
              <a:rPr lang="en-US" dirty="0">
                <a:latin typeface="Albertus Extra Bold" pitchFamily="34" charset="0"/>
              </a:rPr>
              <a:t>!  </a:t>
            </a:r>
          </a:p>
        </p:txBody>
      </p:sp>
      <p:sp>
        <p:nvSpPr>
          <p:cNvPr id="3" name="Slide Number Placeholder 2"/>
          <p:cNvSpPr>
            <a:spLocks noGrp="1"/>
          </p:cNvSpPr>
          <p:nvPr>
            <p:ph type="sldNum" sz="quarter" idx="12"/>
          </p:nvPr>
        </p:nvSpPr>
        <p:spPr/>
        <p:txBody>
          <a:bodyPr/>
          <a:lstStyle/>
          <a:p>
            <a:fld id="{6931B84E-824C-40EC-A5D0-E8CC4697BC73}" type="slidenum">
              <a:rPr lang="en-US" smtClean="0"/>
              <a:t>2</a:t>
            </a:fld>
            <a:endParaRPr lang="en-US"/>
          </a:p>
        </p:txBody>
      </p:sp>
    </p:spTree>
    <p:extLst>
      <p:ext uri="{BB962C8B-B14F-4D97-AF65-F5344CB8AC3E}">
        <p14:creationId xmlns:p14="http://schemas.microsoft.com/office/powerpoint/2010/main" val="3460239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Depositions </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457200"/>
            <a:ext cx="3657600" cy="3429000"/>
          </a:xfrm>
        </p:spPr>
      </p:pic>
      <p:sp>
        <p:nvSpPr>
          <p:cNvPr id="4" name="Content Placeholder 3"/>
          <p:cNvSpPr>
            <a:spLocks noGrp="1"/>
          </p:cNvSpPr>
          <p:nvPr>
            <p:ph sz="half" idx="2"/>
          </p:nvPr>
        </p:nvSpPr>
        <p:spPr>
          <a:xfrm>
            <a:off x="4648200" y="457200"/>
            <a:ext cx="4038600" cy="4343400"/>
          </a:xfrm>
        </p:spPr>
        <p:txBody>
          <a:bodyPr>
            <a:normAutofit/>
          </a:bodyPr>
          <a:lstStyle/>
          <a:p>
            <a:pPr marL="0" indent="0">
              <a:buNone/>
            </a:pPr>
            <a:r>
              <a:rPr lang="en-US" sz="2400" b="1" dirty="0">
                <a:latin typeface="Albertus Extra Bold" pitchFamily="34" charset="0"/>
              </a:rPr>
              <a:t>After the written portion of discovery is completed, depositions begin.  </a:t>
            </a:r>
          </a:p>
          <a:p>
            <a:r>
              <a:rPr lang="en-US" sz="2400" b="1" dirty="0">
                <a:latin typeface="Albertus Extra Bold" pitchFamily="34" charset="0"/>
              </a:rPr>
              <a:t>Parties</a:t>
            </a:r>
          </a:p>
          <a:p>
            <a:r>
              <a:rPr lang="en-US" sz="2400" b="1" dirty="0">
                <a:latin typeface="Albertus Extra Bold" pitchFamily="34" charset="0"/>
              </a:rPr>
              <a:t>Witnesses</a:t>
            </a:r>
          </a:p>
          <a:p>
            <a:r>
              <a:rPr lang="en-US" sz="2400" b="1" dirty="0">
                <a:latin typeface="Albertus Extra Bold" pitchFamily="34" charset="0"/>
              </a:rPr>
              <a:t>Experts</a:t>
            </a:r>
          </a:p>
          <a:p>
            <a:endParaRPr lang="en-US" sz="2400" b="1" dirty="0">
              <a:latin typeface="Albertus Extra Bold" pitchFamily="34" charset="0"/>
            </a:endParaRPr>
          </a:p>
          <a:p>
            <a:r>
              <a:rPr lang="en-US" sz="2400" b="1" dirty="0">
                <a:latin typeface="Albertus Extra Bold" pitchFamily="34" charset="0"/>
              </a:rPr>
              <a:t>Anyone who is a party can attend depositions.</a:t>
            </a:r>
          </a:p>
        </p:txBody>
      </p:sp>
      <p:sp>
        <p:nvSpPr>
          <p:cNvPr id="3" name="Slide Number Placeholder 2"/>
          <p:cNvSpPr>
            <a:spLocks noGrp="1"/>
          </p:cNvSpPr>
          <p:nvPr>
            <p:ph type="sldNum" sz="quarter" idx="12"/>
          </p:nvPr>
        </p:nvSpPr>
        <p:spPr/>
        <p:txBody>
          <a:bodyPr/>
          <a:lstStyle/>
          <a:p>
            <a:fld id="{6931B84E-824C-40EC-A5D0-E8CC4697BC73}" type="slidenum">
              <a:rPr lang="en-US" smtClean="0"/>
              <a:t>20</a:t>
            </a:fld>
            <a:endParaRPr lang="en-US"/>
          </a:p>
        </p:txBody>
      </p:sp>
    </p:spTree>
    <p:extLst>
      <p:ext uri="{BB962C8B-B14F-4D97-AF65-F5344CB8AC3E}">
        <p14:creationId xmlns:p14="http://schemas.microsoft.com/office/powerpoint/2010/main" val="1891317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Move….</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457200"/>
            <a:ext cx="2679700" cy="3581399"/>
          </a:xfrm>
        </p:spPr>
      </p:pic>
      <p:sp>
        <p:nvSpPr>
          <p:cNvPr id="4" name="Content Placeholder 3"/>
          <p:cNvSpPr>
            <a:spLocks noGrp="1"/>
          </p:cNvSpPr>
          <p:nvPr>
            <p:ph sz="half" idx="2"/>
          </p:nvPr>
        </p:nvSpPr>
        <p:spPr>
          <a:xfrm>
            <a:off x="3505200" y="457200"/>
            <a:ext cx="4876800" cy="4724400"/>
          </a:xfrm>
        </p:spPr>
        <p:txBody>
          <a:bodyPr>
            <a:normAutofit/>
          </a:bodyPr>
          <a:lstStyle/>
          <a:p>
            <a:r>
              <a:rPr lang="en-US" sz="2400" b="1" dirty="0">
                <a:latin typeface="Albertus Extra Bold" pitchFamily="34" charset="0"/>
              </a:rPr>
              <a:t>Typically at this stage, the parties are in the best position to evaluate the strengths and weaknesses of their respective sides and to determine whether or not it makes sense to resolve the suit prior to trial, or whether a dispositive motion may be appropriate. </a:t>
            </a:r>
          </a:p>
        </p:txBody>
      </p:sp>
      <p:sp>
        <p:nvSpPr>
          <p:cNvPr id="3" name="Slide Number Placeholder 2"/>
          <p:cNvSpPr>
            <a:spLocks noGrp="1"/>
          </p:cNvSpPr>
          <p:nvPr>
            <p:ph type="sldNum" sz="quarter" idx="12"/>
          </p:nvPr>
        </p:nvSpPr>
        <p:spPr/>
        <p:txBody>
          <a:bodyPr/>
          <a:lstStyle/>
          <a:p>
            <a:fld id="{6931B84E-824C-40EC-A5D0-E8CC4697BC73}" type="slidenum">
              <a:rPr lang="en-US" smtClean="0"/>
              <a:t>21</a:t>
            </a:fld>
            <a:endParaRPr lang="en-US"/>
          </a:p>
        </p:txBody>
      </p:sp>
    </p:spTree>
    <p:extLst>
      <p:ext uri="{BB962C8B-B14F-4D97-AF65-F5344CB8AC3E}">
        <p14:creationId xmlns:p14="http://schemas.microsoft.com/office/powerpoint/2010/main" val="21772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Indemnification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457200"/>
            <a:ext cx="3200400" cy="3407569"/>
          </a:xfrm>
        </p:spPr>
      </p:pic>
      <p:sp>
        <p:nvSpPr>
          <p:cNvPr id="4" name="Content Placeholder 3"/>
          <p:cNvSpPr>
            <a:spLocks noGrp="1"/>
          </p:cNvSpPr>
          <p:nvPr>
            <p:ph sz="half" idx="2"/>
          </p:nvPr>
        </p:nvSpPr>
        <p:spPr>
          <a:xfrm>
            <a:off x="4267200" y="609600"/>
            <a:ext cx="4191000" cy="4419599"/>
          </a:xfrm>
        </p:spPr>
        <p:txBody>
          <a:bodyPr>
            <a:normAutofit/>
          </a:bodyPr>
          <a:lstStyle/>
          <a:p>
            <a:r>
              <a:rPr lang="en-US" b="1" dirty="0">
                <a:latin typeface="Albertus Extra Bold" pitchFamily="34" charset="0"/>
              </a:rPr>
              <a:t>Illinois statute provides that the public entity pay any tort judgment or settlement for compensatory damages for acts occurring within the scope of your employment.  745 ILCS 10/9-102.</a:t>
            </a:r>
          </a:p>
        </p:txBody>
      </p:sp>
      <p:sp>
        <p:nvSpPr>
          <p:cNvPr id="3" name="Slide Number Placeholder 2"/>
          <p:cNvSpPr>
            <a:spLocks noGrp="1"/>
          </p:cNvSpPr>
          <p:nvPr>
            <p:ph type="sldNum" sz="quarter" idx="12"/>
          </p:nvPr>
        </p:nvSpPr>
        <p:spPr/>
        <p:txBody>
          <a:bodyPr/>
          <a:lstStyle/>
          <a:p>
            <a:fld id="{6931B84E-824C-40EC-A5D0-E8CC4697BC73}" type="slidenum">
              <a:rPr lang="en-US" smtClean="0"/>
              <a:t>22</a:t>
            </a:fld>
            <a:endParaRPr lang="en-US"/>
          </a:p>
        </p:txBody>
      </p:sp>
    </p:spTree>
    <p:extLst>
      <p:ext uri="{BB962C8B-B14F-4D97-AF65-F5344CB8AC3E}">
        <p14:creationId xmlns:p14="http://schemas.microsoft.com/office/powerpoint/2010/main" val="1308643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914400"/>
          </a:xfrm>
        </p:spPr>
        <p:txBody>
          <a:bodyPr>
            <a:normAutofit fontScale="90000"/>
          </a:bodyPr>
          <a:lstStyle/>
          <a:p>
            <a:r>
              <a:rPr lang="en-US" dirty="0"/>
              <a:t>Don’t Take This Personally!</a:t>
            </a:r>
          </a:p>
        </p:txBody>
      </p:sp>
      <p:sp>
        <p:nvSpPr>
          <p:cNvPr id="6" name="Content Placeholder 5"/>
          <p:cNvSpPr>
            <a:spLocks noGrp="1"/>
          </p:cNvSpPr>
          <p:nvPr>
            <p:ph idx="1"/>
          </p:nvPr>
        </p:nvSpPr>
        <p:spPr>
          <a:xfrm>
            <a:off x="685800" y="1371600"/>
            <a:ext cx="7848600" cy="4572000"/>
          </a:xfrm>
        </p:spPr>
        <p:txBody>
          <a:bodyPr>
            <a:noAutofit/>
          </a:bodyPr>
          <a:lstStyle/>
          <a:p>
            <a:r>
              <a:rPr lang="en-US" sz="2000" b="1" dirty="0">
                <a:latin typeface="Albertus Extra Bold" pitchFamily="34" charset="0"/>
              </a:rPr>
              <a:t>The decision about whether or not to settle a lawsuit is typically a cost-benefit analysis and whether it makes financial sense to compromise the litigation at any point in time (or earlier).  </a:t>
            </a:r>
          </a:p>
          <a:p>
            <a:r>
              <a:rPr lang="en-US" sz="2000" b="1" dirty="0">
                <a:latin typeface="Albertus Extra Bold" pitchFamily="34" charset="0"/>
              </a:rPr>
              <a:t>There are several factors that go into this decision, including:</a:t>
            </a:r>
          </a:p>
          <a:p>
            <a:r>
              <a:rPr lang="en-US" sz="2000" b="1" dirty="0">
                <a:latin typeface="Albertus Extra Bold" pitchFamily="34" charset="0"/>
              </a:rPr>
              <a:t>The likelihood of a favorable defense verdict;</a:t>
            </a:r>
          </a:p>
          <a:p>
            <a:r>
              <a:rPr lang="en-US" sz="2000" b="1" dirty="0">
                <a:latin typeface="Albertus Extra Bold" pitchFamily="34" charset="0"/>
              </a:rPr>
              <a:t>The nature and extent of the Plaintiff’s injuries; </a:t>
            </a:r>
          </a:p>
          <a:p>
            <a:r>
              <a:rPr lang="en-US" sz="2000" b="1" dirty="0">
                <a:latin typeface="Albertus Extra Bold" pitchFamily="34" charset="0"/>
              </a:rPr>
              <a:t>The venue;</a:t>
            </a:r>
          </a:p>
          <a:p>
            <a:r>
              <a:rPr lang="en-US" sz="2000" b="1" dirty="0">
                <a:latin typeface="Albertus Extra Bold" pitchFamily="34" charset="0"/>
              </a:rPr>
              <a:t>Expert and further defense costs; and, </a:t>
            </a:r>
          </a:p>
          <a:p>
            <a:r>
              <a:rPr lang="en-US" sz="2000" b="1" dirty="0">
                <a:latin typeface="Albertus Extra Bold" pitchFamily="34" charset="0"/>
              </a:rPr>
              <a:t>Whether the individual Defendant may be subject to punitive damages. </a:t>
            </a:r>
          </a:p>
        </p:txBody>
      </p:sp>
      <p:sp>
        <p:nvSpPr>
          <p:cNvPr id="3" name="Slide Number Placeholder 2"/>
          <p:cNvSpPr>
            <a:spLocks noGrp="1"/>
          </p:cNvSpPr>
          <p:nvPr>
            <p:ph type="sldNum" sz="quarter" idx="12"/>
          </p:nvPr>
        </p:nvSpPr>
        <p:spPr/>
        <p:txBody>
          <a:bodyPr/>
          <a:lstStyle/>
          <a:p>
            <a:fld id="{6931B84E-824C-40EC-A5D0-E8CC4697BC73}" type="slidenum">
              <a:rPr lang="en-US" smtClean="0"/>
              <a:t>23</a:t>
            </a:fld>
            <a:endParaRPr lang="en-US"/>
          </a:p>
        </p:txBody>
      </p:sp>
    </p:spTree>
    <p:extLst>
      <p:ext uri="{BB962C8B-B14F-4D97-AF65-F5344CB8AC3E}">
        <p14:creationId xmlns:p14="http://schemas.microsoft.com/office/powerpoint/2010/main" val="148451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Mediation and Arbitration</a:t>
            </a:r>
          </a:p>
        </p:txBody>
      </p:sp>
      <p:sp>
        <p:nvSpPr>
          <p:cNvPr id="3" name="Content Placeholder 2"/>
          <p:cNvSpPr>
            <a:spLocks noGrp="1"/>
          </p:cNvSpPr>
          <p:nvPr>
            <p:ph sz="half" idx="1"/>
          </p:nvPr>
        </p:nvSpPr>
        <p:spPr>
          <a:xfrm>
            <a:off x="762000" y="609600"/>
            <a:ext cx="3657600" cy="4343399"/>
          </a:xfrm>
        </p:spPr>
        <p:txBody>
          <a:bodyPr>
            <a:normAutofit/>
          </a:bodyPr>
          <a:lstStyle/>
          <a:p>
            <a:r>
              <a:rPr lang="en-US" b="1" dirty="0">
                <a:latin typeface="Albertus Extra Bold" pitchFamily="34" charset="0"/>
              </a:rPr>
              <a:t>Process by which the parties meet with an independent third party to attempt resolution.  </a:t>
            </a:r>
          </a:p>
          <a:p>
            <a:r>
              <a:rPr lang="en-US" b="1" dirty="0">
                <a:latin typeface="Albertus Extra Bold" pitchFamily="34" charset="0"/>
              </a:rPr>
              <a:t>Can be done privately or with the court.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457200"/>
            <a:ext cx="3733800" cy="3809999"/>
          </a:xfrm>
        </p:spPr>
      </p:pic>
      <p:sp>
        <p:nvSpPr>
          <p:cNvPr id="4" name="Slide Number Placeholder 3"/>
          <p:cNvSpPr>
            <a:spLocks noGrp="1"/>
          </p:cNvSpPr>
          <p:nvPr>
            <p:ph type="sldNum" sz="quarter" idx="12"/>
          </p:nvPr>
        </p:nvSpPr>
        <p:spPr/>
        <p:txBody>
          <a:bodyPr/>
          <a:lstStyle/>
          <a:p>
            <a:fld id="{6931B84E-824C-40EC-A5D0-E8CC4697BC73}" type="slidenum">
              <a:rPr lang="en-US" smtClean="0"/>
              <a:t>24</a:t>
            </a:fld>
            <a:endParaRPr lang="en-US"/>
          </a:p>
        </p:txBody>
      </p:sp>
    </p:spTree>
    <p:extLst>
      <p:ext uri="{BB962C8B-B14F-4D97-AF65-F5344CB8AC3E}">
        <p14:creationId xmlns:p14="http://schemas.microsoft.com/office/powerpoint/2010/main" val="213332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038600"/>
            <a:ext cx="3962400" cy="1600200"/>
          </a:xfrm>
        </p:spPr>
        <p:txBody>
          <a:bodyPr/>
          <a:lstStyle/>
          <a:p>
            <a:r>
              <a:rPr lang="en-US" dirty="0"/>
              <a:t>Trial</a:t>
            </a:r>
          </a:p>
        </p:txBody>
      </p:sp>
      <p:sp>
        <p:nvSpPr>
          <p:cNvPr id="3" name="Content Placeholder 2"/>
          <p:cNvSpPr>
            <a:spLocks noGrp="1"/>
          </p:cNvSpPr>
          <p:nvPr>
            <p:ph sz="half" idx="1"/>
          </p:nvPr>
        </p:nvSpPr>
        <p:spPr>
          <a:xfrm>
            <a:off x="762000" y="609600"/>
            <a:ext cx="3657600" cy="4648199"/>
          </a:xfrm>
        </p:spPr>
        <p:txBody>
          <a:bodyPr>
            <a:normAutofit/>
          </a:bodyPr>
          <a:lstStyle/>
          <a:p>
            <a:r>
              <a:rPr lang="en-US" b="1" dirty="0">
                <a:latin typeface="Albertus Extra Bold" pitchFamily="34" charset="0"/>
              </a:rPr>
              <a:t>Sometimes, cases cannot be resolved and go to trial.  </a:t>
            </a:r>
          </a:p>
          <a:p>
            <a:r>
              <a:rPr lang="en-US" b="1" dirty="0">
                <a:latin typeface="Albertus Extra Bold" pitchFamily="34" charset="0"/>
              </a:rPr>
              <a:t>Trials can either be by jury or by a judge.  </a:t>
            </a:r>
          </a:p>
          <a:p>
            <a:r>
              <a:rPr lang="en-US" b="1" dirty="0">
                <a:latin typeface="Albertus Extra Bold" pitchFamily="34" charset="0"/>
              </a:rPr>
              <a:t>In federal court, we also have a choice between the district judge or a magistrate.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609600"/>
            <a:ext cx="3733799" cy="3353505"/>
          </a:xfrm>
        </p:spPr>
      </p:pic>
      <p:sp>
        <p:nvSpPr>
          <p:cNvPr id="4" name="Slide Number Placeholder 3"/>
          <p:cNvSpPr>
            <a:spLocks noGrp="1"/>
          </p:cNvSpPr>
          <p:nvPr>
            <p:ph type="sldNum" sz="quarter" idx="12"/>
          </p:nvPr>
        </p:nvSpPr>
        <p:spPr/>
        <p:txBody>
          <a:bodyPr/>
          <a:lstStyle/>
          <a:p>
            <a:fld id="{6931B84E-824C-40EC-A5D0-E8CC4697BC73}" type="slidenum">
              <a:rPr lang="en-US" smtClean="0"/>
              <a:t>25</a:t>
            </a:fld>
            <a:endParaRPr lang="en-US"/>
          </a:p>
        </p:txBody>
      </p:sp>
    </p:spTree>
    <p:extLst>
      <p:ext uri="{BB962C8B-B14F-4D97-AF65-F5344CB8AC3E}">
        <p14:creationId xmlns:p14="http://schemas.microsoft.com/office/powerpoint/2010/main" val="3234890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91400" cy="838200"/>
          </a:xfrm>
        </p:spPr>
        <p:txBody>
          <a:bodyPr>
            <a:normAutofit fontScale="90000"/>
          </a:bodyPr>
          <a:lstStyle/>
          <a:p>
            <a:r>
              <a:rPr lang="en-US" dirty="0"/>
              <a:t>In Conclusion…</a:t>
            </a:r>
          </a:p>
        </p:txBody>
      </p:sp>
      <p:sp>
        <p:nvSpPr>
          <p:cNvPr id="3" name="Content Placeholder 2"/>
          <p:cNvSpPr>
            <a:spLocks noGrp="1"/>
          </p:cNvSpPr>
          <p:nvPr>
            <p:ph idx="1"/>
          </p:nvPr>
        </p:nvSpPr>
        <p:spPr>
          <a:xfrm>
            <a:off x="762000" y="1371600"/>
            <a:ext cx="7543800" cy="4267200"/>
          </a:xfrm>
        </p:spPr>
        <p:txBody>
          <a:bodyPr>
            <a:normAutofit fontScale="92500" lnSpcReduction="20000"/>
          </a:bodyPr>
          <a:lstStyle/>
          <a:p>
            <a:pPr>
              <a:buFont typeface="Wingdings" panose="05000000000000000000" pitchFamily="2" charset="2"/>
              <a:buChar char="q"/>
            </a:pPr>
            <a:r>
              <a:rPr lang="en-US" b="1" dirty="0">
                <a:latin typeface="Albertus Extra Bold" pitchFamily="34" charset="0"/>
              </a:rPr>
              <a:t>Litigation can be stressful, but OKGC is here to help lessen the stress and guide you through and help navigate this complicated process.    </a:t>
            </a:r>
          </a:p>
          <a:p>
            <a:pPr>
              <a:buFont typeface="Wingdings" panose="05000000000000000000" pitchFamily="2" charset="2"/>
              <a:buChar char="q"/>
            </a:pPr>
            <a:r>
              <a:rPr lang="en-US" b="1" dirty="0">
                <a:latin typeface="Albertus Extra Bold" pitchFamily="34" charset="0"/>
              </a:rPr>
              <a:t>Do Not Delay – acting quickly when you receive notice of a lawsuit can make all of the difference.  </a:t>
            </a:r>
          </a:p>
          <a:p>
            <a:pPr>
              <a:buFont typeface="Wingdings" panose="05000000000000000000" pitchFamily="2" charset="2"/>
              <a:buChar char="q"/>
            </a:pPr>
            <a:r>
              <a:rPr lang="en-US" b="1" dirty="0">
                <a:latin typeface="Albertus Extra Bold" pitchFamily="34" charset="0"/>
              </a:rPr>
              <a:t>Ask Questions and understand what your role is in the process and what you will need to do to assist with your defense.  </a:t>
            </a:r>
          </a:p>
          <a:p>
            <a:pPr>
              <a:buFont typeface="Wingdings" panose="05000000000000000000" pitchFamily="2" charset="2"/>
              <a:buChar char="q"/>
            </a:pPr>
            <a:r>
              <a:rPr lang="en-US" b="1" dirty="0">
                <a:latin typeface="Albertus Extra Bold" pitchFamily="34" charset="0"/>
              </a:rPr>
              <a:t>Save all potential evidence, including ESI, that is relevant to the claims.  Do Not Delete anything!</a:t>
            </a:r>
          </a:p>
          <a:p>
            <a:pPr>
              <a:buFont typeface="Wingdings" panose="05000000000000000000" pitchFamily="2" charset="2"/>
              <a:buChar char="q"/>
            </a:pPr>
            <a:r>
              <a:rPr lang="en-US" b="1" dirty="0">
                <a:latin typeface="Albertus Extra Bold" pitchFamily="34" charset="0"/>
              </a:rPr>
              <a:t>Be mindful and avoid any discussion on social media about the lawsuit, the parties, or the attorneys involved. </a:t>
            </a:r>
          </a:p>
          <a:p>
            <a:pPr>
              <a:buFont typeface="Wingdings" panose="05000000000000000000" pitchFamily="2" charset="2"/>
              <a:buChar char="q"/>
            </a:pPr>
            <a:r>
              <a:rPr lang="en-US" b="1" dirty="0">
                <a:latin typeface="Albertus Extra Bold" pitchFamily="34" charset="0"/>
              </a:rPr>
              <a:t>Finally, Do Not Panic – OKGC is here to help!  </a:t>
            </a:r>
          </a:p>
          <a:p>
            <a:endParaRPr lang="en-US" b="1" dirty="0">
              <a:latin typeface="Albertus Extra Bold" pitchFamily="34" charset="0"/>
            </a:endParaRPr>
          </a:p>
        </p:txBody>
      </p:sp>
      <p:sp>
        <p:nvSpPr>
          <p:cNvPr id="5" name="Slide Number Placeholder 4"/>
          <p:cNvSpPr>
            <a:spLocks noGrp="1"/>
          </p:cNvSpPr>
          <p:nvPr>
            <p:ph type="sldNum" sz="quarter" idx="12"/>
          </p:nvPr>
        </p:nvSpPr>
        <p:spPr/>
        <p:txBody>
          <a:bodyPr/>
          <a:lstStyle/>
          <a:p>
            <a:fld id="{6931B84E-824C-40EC-A5D0-E8CC4697BC73}" type="slidenum">
              <a:rPr lang="en-US" smtClean="0"/>
              <a:t>26</a:t>
            </a:fld>
            <a:endParaRPr lang="en-US"/>
          </a:p>
        </p:txBody>
      </p:sp>
    </p:spTree>
    <p:extLst>
      <p:ext uri="{BB962C8B-B14F-4D97-AF65-F5344CB8AC3E}">
        <p14:creationId xmlns:p14="http://schemas.microsoft.com/office/powerpoint/2010/main" val="293779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876800"/>
            <a:ext cx="7391400" cy="1295400"/>
          </a:xfrm>
        </p:spPr>
        <p:txBody>
          <a:bodyPr/>
          <a:lstStyle/>
          <a:p>
            <a:r>
              <a:rPr lang="en-US" dirty="0"/>
              <a:t>Waiver</a:t>
            </a:r>
          </a:p>
        </p:txBody>
      </p:sp>
      <p:sp>
        <p:nvSpPr>
          <p:cNvPr id="6" name="Content Placeholder 5"/>
          <p:cNvSpPr>
            <a:spLocks noGrp="1"/>
          </p:cNvSpPr>
          <p:nvPr>
            <p:ph idx="1"/>
          </p:nvPr>
        </p:nvSpPr>
        <p:spPr/>
        <p:txBody>
          <a:bodyPr>
            <a:normAutofit fontScale="92500"/>
          </a:bodyPr>
          <a:lstStyle/>
          <a:p>
            <a:r>
              <a:rPr lang="en-US" b="1" dirty="0">
                <a:latin typeface="Albertus Extra Bold" pitchFamily="34" charset="0"/>
              </a:rPr>
              <a:t>In federal court, the Plaintiff has the option of sending a Waiver of Service instead of a Summons.</a:t>
            </a:r>
          </a:p>
          <a:p>
            <a:endParaRPr lang="en-US" b="1" dirty="0">
              <a:latin typeface="Albertus Extra Bold" pitchFamily="34" charset="0"/>
            </a:endParaRPr>
          </a:p>
          <a:p>
            <a:r>
              <a:rPr lang="en-US" b="1" dirty="0">
                <a:latin typeface="Albertus Extra Bold" pitchFamily="34" charset="0"/>
              </a:rPr>
              <a:t>FRCP 4(d) provides that a Defendant has a duty to avoid the unnecessary expense of service and accept the Waiver.  If not, you may have to pay Plaintiff for the costs incurred for service.</a:t>
            </a:r>
          </a:p>
          <a:p>
            <a:endParaRPr lang="en-US" b="1" dirty="0">
              <a:latin typeface="Albertus Extra Bold" pitchFamily="34" charset="0"/>
            </a:endParaRPr>
          </a:p>
          <a:p>
            <a:r>
              <a:rPr lang="en-US" b="1" dirty="0">
                <a:latin typeface="Albertus Extra Bold" pitchFamily="34" charset="0"/>
              </a:rPr>
              <a:t>If Defendant accepts service, then you are rewarded by a longer period of time for answering the complaint - 60 days.  </a:t>
            </a:r>
          </a:p>
          <a:p>
            <a:endParaRPr lang="en-US" dirty="0"/>
          </a:p>
        </p:txBody>
      </p:sp>
      <p:sp>
        <p:nvSpPr>
          <p:cNvPr id="2" name="Slide Number Placeholder 1"/>
          <p:cNvSpPr>
            <a:spLocks noGrp="1"/>
          </p:cNvSpPr>
          <p:nvPr>
            <p:ph type="sldNum" sz="quarter" idx="12"/>
          </p:nvPr>
        </p:nvSpPr>
        <p:spPr/>
        <p:txBody>
          <a:bodyPr/>
          <a:lstStyle/>
          <a:p>
            <a:fld id="{6931B84E-824C-40EC-A5D0-E8CC4697BC73}" type="slidenum">
              <a:rPr lang="en-US" smtClean="0"/>
              <a:t>3</a:t>
            </a:fld>
            <a:endParaRPr lang="en-US"/>
          </a:p>
        </p:txBody>
      </p:sp>
    </p:spTree>
    <p:extLst>
      <p:ext uri="{BB962C8B-B14F-4D97-AF65-F5344CB8AC3E}">
        <p14:creationId xmlns:p14="http://schemas.microsoft.com/office/powerpoint/2010/main" val="113185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 Not Panic!</a:t>
            </a:r>
          </a:p>
        </p:txBody>
      </p:sp>
      <p:sp>
        <p:nvSpPr>
          <p:cNvPr id="4" name="Text Placeholder 3"/>
          <p:cNvSpPr>
            <a:spLocks noGrp="1"/>
          </p:cNvSpPr>
          <p:nvPr>
            <p:ph idx="1"/>
          </p:nvPr>
        </p:nvSpPr>
        <p:spPr>
          <a:xfrm>
            <a:off x="838200" y="533400"/>
            <a:ext cx="7543800" cy="3505200"/>
          </a:xfrm>
        </p:spPr>
        <p:txBody>
          <a:bodyPr>
            <a:normAutofit/>
          </a:bodyPr>
          <a:lstStyle/>
          <a:p>
            <a:pPr algn="just"/>
            <a:r>
              <a:rPr lang="en-US" sz="2000" b="1" dirty="0">
                <a:latin typeface="Albertus Extra Bold" pitchFamily="34" charset="0"/>
              </a:rPr>
              <a:t>After receipt of the summons or a waiver of service, follow the notification practices put in place by your employer/public entity or insurer, </a:t>
            </a:r>
            <a:r>
              <a:rPr lang="en-US" sz="2000" b="1" dirty="0" err="1">
                <a:latin typeface="Albertus Extra Bold" pitchFamily="34" charset="0"/>
              </a:rPr>
              <a:t>ie</a:t>
            </a:r>
            <a:r>
              <a:rPr lang="en-US" sz="2000" b="1" dirty="0">
                <a:latin typeface="Albertus Extra Bold" pitchFamily="34" charset="0"/>
              </a:rPr>
              <a:t>. risk management, county or municipal clerk.   </a:t>
            </a:r>
          </a:p>
          <a:p>
            <a:pPr algn="just"/>
            <a:r>
              <a:rPr lang="en-US" sz="2000" b="1" dirty="0">
                <a:latin typeface="Albertus Extra Bold" pitchFamily="34" charset="0"/>
              </a:rPr>
              <a:t>Make sure to provide a copy of the summons and complaint so that the exact nature of the action and/or claims made against you can be identified.  </a:t>
            </a:r>
          </a:p>
          <a:p>
            <a:pPr algn="just"/>
            <a:r>
              <a:rPr lang="en-US" sz="2000" b="1" dirty="0">
                <a:latin typeface="Albertus Extra Bold" pitchFamily="34" charset="0"/>
              </a:rPr>
              <a:t>Not all of the claims may be covered by insurance and you need to know which are and which are not as early as possible.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317" y="3677970"/>
            <a:ext cx="3505200" cy="2895600"/>
          </a:xfrm>
          <a:prstGeom prst="rect">
            <a:avLst/>
          </a:prstGeom>
        </p:spPr>
      </p:pic>
      <p:sp>
        <p:nvSpPr>
          <p:cNvPr id="2" name="Slide Number Placeholder 1"/>
          <p:cNvSpPr>
            <a:spLocks noGrp="1"/>
          </p:cNvSpPr>
          <p:nvPr>
            <p:ph type="sldNum" sz="quarter" idx="12"/>
          </p:nvPr>
        </p:nvSpPr>
        <p:spPr>
          <a:xfrm>
            <a:off x="762000" y="6237869"/>
            <a:ext cx="762000" cy="365125"/>
          </a:xfrm>
        </p:spPr>
        <p:txBody>
          <a:bodyPr/>
          <a:lstStyle/>
          <a:p>
            <a:fld id="{6931B84E-824C-40EC-A5D0-E8CC4697BC73}" type="slidenum">
              <a:rPr lang="en-US" smtClean="0"/>
              <a:t>4</a:t>
            </a:fld>
            <a:endParaRPr lang="en-US" dirty="0"/>
          </a:p>
        </p:txBody>
      </p:sp>
    </p:spTree>
    <p:extLst>
      <p:ext uri="{BB962C8B-B14F-4D97-AF65-F5344CB8AC3E}">
        <p14:creationId xmlns:p14="http://schemas.microsoft.com/office/powerpoint/2010/main" val="290555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8952" y="5486400"/>
            <a:ext cx="7546848" cy="685800"/>
          </a:xfrm>
        </p:spPr>
        <p:txBody>
          <a:bodyPr>
            <a:normAutofit fontScale="90000"/>
          </a:bodyPr>
          <a:lstStyle/>
          <a:p>
            <a:r>
              <a:rPr lang="en-US" dirty="0"/>
              <a:t>Other Indications…</a:t>
            </a:r>
          </a:p>
        </p:txBody>
      </p:sp>
      <p:pic>
        <p:nvPicPr>
          <p:cNvPr id="7" name="Content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6605" b="26605"/>
          <a:stretch>
            <a:fillRect/>
          </a:stretch>
        </p:blipFill>
        <p:spPr/>
      </p:pic>
      <p:sp>
        <p:nvSpPr>
          <p:cNvPr id="11" name="Text Placeholder 10"/>
          <p:cNvSpPr>
            <a:spLocks noGrp="1"/>
          </p:cNvSpPr>
          <p:nvPr>
            <p:ph type="body" sz="half" idx="2"/>
          </p:nvPr>
        </p:nvSpPr>
        <p:spPr>
          <a:xfrm>
            <a:off x="762000" y="3505200"/>
            <a:ext cx="7543800" cy="1828800"/>
          </a:xfrm>
        </p:spPr>
        <p:txBody>
          <a:bodyPr>
            <a:normAutofit fontScale="92500" lnSpcReduction="10000"/>
          </a:bodyPr>
          <a:lstStyle/>
          <a:p>
            <a:pPr algn="just"/>
            <a:r>
              <a:rPr lang="en-US" b="1" dirty="0">
                <a:latin typeface="Albertus Extra Bold" pitchFamily="34" charset="0"/>
              </a:rPr>
              <a:t>A FOIA request, an attorney lien letter, pretrial publicity, or a simple phone call may give you a sense that litigation may or is likely. </a:t>
            </a:r>
          </a:p>
          <a:p>
            <a:pPr algn="just"/>
            <a:r>
              <a:rPr lang="en-US" b="1" dirty="0">
                <a:latin typeface="Albertus Extra Bold" pitchFamily="34" charset="0"/>
              </a:rPr>
              <a:t> </a:t>
            </a:r>
          </a:p>
          <a:p>
            <a:pPr algn="just"/>
            <a:r>
              <a:rPr lang="en-US" b="1" dirty="0">
                <a:latin typeface="Albertus Extra Bold" pitchFamily="34" charset="0"/>
              </a:rPr>
              <a:t>Get claims and your attorney involved as soon as possible – OKGC is routinely asked to do pre-suit investigations, such as party and witness interviews, document and/or audio/video review.  This is best accomplished when memories are fresh and evidence is still available.  </a:t>
            </a:r>
          </a:p>
        </p:txBody>
      </p:sp>
      <p:sp>
        <p:nvSpPr>
          <p:cNvPr id="2" name="Slide Number Placeholder 1"/>
          <p:cNvSpPr>
            <a:spLocks noGrp="1"/>
          </p:cNvSpPr>
          <p:nvPr>
            <p:ph type="sldNum" sz="quarter" idx="12"/>
          </p:nvPr>
        </p:nvSpPr>
        <p:spPr/>
        <p:txBody>
          <a:bodyPr/>
          <a:lstStyle/>
          <a:p>
            <a:fld id="{6931B84E-824C-40EC-A5D0-E8CC4697BC73}" type="slidenum">
              <a:rPr lang="en-US" smtClean="0"/>
              <a:t>5</a:t>
            </a:fld>
            <a:endParaRPr lang="en-US"/>
          </a:p>
        </p:txBody>
      </p:sp>
    </p:spTree>
    <p:extLst>
      <p:ext uri="{BB962C8B-B14F-4D97-AF65-F5344CB8AC3E}">
        <p14:creationId xmlns:p14="http://schemas.microsoft.com/office/powerpoint/2010/main" val="253389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Door</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560394"/>
            <a:ext cx="3499448" cy="3859205"/>
          </a:xfrm>
        </p:spPr>
      </p:pic>
      <p:sp>
        <p:nvSpPr>
          <p:cNvPr id="4" name="Content Placeholder 3"/>
          <p:cNvSpPr>
            <a:spLocks noGrp="1"/>
          </p:cNvSpPr>
          <p:nvPr>
            <p:ph sz="half" idx="2"/>
          </p:nvPr>
        </p:nvSpPr>
        <p:spPr>
          <a:xfrm>
            <a:off x="4343400" y="609600"/>
            <a:ext cx="4267200" cy="4952999"/>
          </a:xfrm>
        </p:spPr>
        <p:txBody>
          <a:bodyPr>
            <a:normAutofit/>
          </a:bodyPr>
          <a:lstStyle/>
          <a:p>
            <a:r>
              <a:rPr lang="en-US" b="1" dirty="0">
                <a:latin typeface="Albertus Extra Bold" pitchFamily="34" charset="0"/>
              </a:rPr>
              <a:t>The ICRMT has an “open door” policy – which allows for attorneys at OKGC to answer questions and provide guidance with any number of potential legal issues, often even before a claim has been </a:t>
            </a:r>
            <a:r>
              <a:rPr lang="en-US" b="1">
                <a:latin typeface="Albertus Extra Bold" pitchFamily="34" charset="0"/>
              </a:rPr>
              <a:t>opened or you </a:t>
            </a:r>
            <a:r>
              <a:rPr lang="en-US" b="1" dirty="0">
                <a:latin typeface="Albertus Extra Bold" pitchFamily="34" charset="0"/>
              </a:rPr>
              <a:t>have been sued.  </a:t>
            </a:r>
          </a:p>
        </p:txBody>
      </p:sp>
      <p:sp>
        <p:nvSpPr>
          <p:cNvPr id="5" name="Slide Number Placeholder 4"/>
          <p:cNvSpPr>
            <a:spLocks noGrp="1"/>
          </p:cNvSpPr>
          <p:nvPr>
            <p:ph type="sldNum" sz="quarter" idx="12"/>
          </p:nvPr>
        </p:nvSpPr>
        <p:spPr/>
        <p:txBody>
          <a:bodyPr/>
          <a:lstStyle/>
          <a:p>
            <a:fld id="{6931B84E-824C-40EC-A5D0-E8CC4697BC73}" type="slidenum">
              <a:rPr lang="en-US" smtClean="0"/>
              <a:t>6</a:t>
            </a:fld>
            <a:endParaRPr lang="en-US"/>
          </a:p>
        </p:txBody>
      </p:sp>
    </p:spTree>
    <p:extLst>
      <p:ext uri="{BB962C8B-B14F-4D97-AF65-F5344CB8AC3E}">
        <p14:creationId xmlns:p14="http://schemas.microsoft.com/office/powerpoint/2010/main" val="160013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990600"/>
          </a:xfrm>
        </p:spPr>
        <p:txBody>
          <a:bodyPr/>
          <a:lstStyle/>
          <a:p>
            <a:r>
              <a:rPr lang="en-US" dirty="0"/>
              <a:t>Representation</a:t>
            </a:r>
          </a:p>
        </p:txBody>
      </p:sp>
      <p:sp>
        <p:nvSpPr>
          <p:cNvPr id="3" name="Content Placeholder 2"/>
          <p:cNvSpPr>
            <a:spLocks noGrp="1"/>
          </p:cNvSpPr>
          <p:nvPr>
            <p:ph idx="1"/>
          </p:nvPr>
        </p:nvSpPr>
        <p:spPr>
          <a:xfrm>
            <a:off x="990600" y="2438400"/>
            <a:ext cx="7543800" cy="3352800"/>
          </a:xfrm>
        </p:spPr>
        <p:txBody>
          <a:bodyPr>
            <a:normAutofit/>
          </a:bodyPr>
          <a:lstStyle/>
          <a:p>
            <a:pPr algn="just"/>
            <a:r>
              <a:rPr lang="en-US" b="1" dirty="0">
                <a:latin typeface="Albertus Extra Bold" pitchFamily="34" charset="0"/>
              </a:rPr>
              <a:t>For claims or actions which are covered by insurance, you will be provided an attorney.  The sooner that you have provided notification of the lawsuit, the sooner you will be contacted by your attorney.  </a:t>
            </a:r>
          </a:p>
          <a:p>
            <a:pPr algn="just"/>
            <a:endParaRPr lang="en-US" b="1" dirty="0">
              <a:latin typeface="Albertus Extra Bold" pitchFamily="34" charset="0"/>
            </a:endParaRPr>
          </a:p>
          <a:p>
            <a:pPr algn="just"/>
            <a:r>
              <a:rPr lang="en-US" b="1" dirty="0">
                <a:latin typeface="Albertus Extra Bold" pitchFamily="34" charset="0"/>
              </a:rPr>
              <a:t>Make sure to ask if you are required to make a formal or written request to be represented in the pending lawsuit.  </a:t>
            </a:r>
          </a:p>
          <a:p>
            <a:pPr algn="just"/>
            <a:endParaRPr lang="en-US" b="1" dirty="0">
              <a:latin typeface="Albertus Extra Bold" pitchFamily="34" charset="0"/>
            </a:endParaRPr>
          </a:p>
          <a:p>
            <a:pPr algn="just"/>
            <a:endParaRPr lang="en-US" b="1" dirty="0">
              <a:latin typeface="Albertus Extra Bold" pitchFamily="34" charset="0"/>
            </a:endParaRPr>
          </a:p>
          <a:p>
            <a:pPr algn="just"/>
            <a:endParaRPr lang="en-US" b="1" dirty="0">
              <a:latin typeface="Albertus Extra Bold" pitchFamily="34" charset="0"/>
            </a:endParaRPr>
          </a:p>
          <a:p>
            <a:pPr algn="just"/>
            <a:endParaRPr lang="en-US" b="1" dirty="0">
              <a:latin typeface="Albertus Extra Bold" pitchFamily="34" charset="0"/>
            </a:endParaRPr>
          </a:p>
        </p:txBody>
      </p:sp>
      <p:sp>
        <p:nvSpPr>
          <p:cNvPr id="4" name="Slide Number Placeholder 3"/>
          <p:cNvSpPr>
            <a:spLocks noGrp="1"/>
          </p:cNvSpPr>
          <p:nvPr>
            <p:ph type="sldNum" sz="quarter" idx="12"/>
          </p:nvPr>
        </p:nvSpPr>
        <p:spPr/>
        <p:txBody>
          <a:bodyPr/>
          <a:lstStyle/>
          <a:p>
            <a:fld id="{6931B84E-824C-40EC-A5D0-E8CC4697BC73}" type="slidenum">
              <a:rPr lang="en-US" smtClean="0"/>
              <a:t>7</a:t>
            </a:fld>
            <a:endParaRPr lang="en-US"/>
          </a:p>
        </p:txBody>
      </p:sp>
    </p:spTree>
    <p:extLst>
      <p:ext uri="{BB962C8B-B14F-4D97-AF65-F5344CB8AC3E}">
        <p14:creationId xmlns:p14="http://schemas.microsoft.com/office/powerpoint/2010/main" val="374785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Reservation of Rights</a:t>
            </a:r>
          </a:p>
        </p:txBody>
      </p:sp>
      <p:sp>
        <p:nvSpPr>
          <p:cNvPr id="3" name="Content Placeholder 2"/>
          <p:cNvSpPr>
            <a:spLocks noGrp="1"/>
          </p:cNvSpPr>
          <p:nvPr>
            <p:ph idx="1"/>
          </p:nvPr>
        </p:nvSpPr>
        <p:spPr/>
        <p:txBody>
          <a:bodyPr>
            <a:normAutofit lnSpcReduction="10000"/>
          </a:bodyPr>
          <a:lstStyle/>
          <a:p>
            <a:pPr algn="just"/>
            <a:r>
              <a:rPr lang="en-US" b="1" dirty="0">
                <a:latin typeface="Albertus Extra Bold" pitchFamily="34" charset="0"/>
              </a:rPr>
              <a:t>Depending on the nature of the claims or damages that are sought in the lawsuit, you may receive a reservation of rights (“ROR”) letter.  Review same carefully as it will set forth what claims and damages are and are not covered.  </a:t>
            </a:r>
          </a:p>
          <a:p>
            <a:pPr algn="just"/>
            <a:endParaRPr lang="en-US" b="1" dirty="0">
              <a:latin typeface="Albertus Extra Bold" pitchFamily="34" charset="0"/>
            </a:endParaRPr>
          </a:p>
          <a:p>
            <a:pPr algn="just"/>
            <a:r>
              <a:rPr lang="en-US" b="1" dirty="0">
                <a:latin typeface="Albertus Extra Bold" pitchFamily="34" charset="0"/>
              </a:rPr>
              <a:t>For example, if you are being sued for punitive damages, those damages are NOT covered by insurance. The ROR letter will advise that you can retain your own attorney to defend the punitive damages claims at your own cost.  </a:t>
            </a:r>
          </a:p>
        </p:txBody>
      </p:sp>
      <p:sp>
        <p:nvSpPr>
          <p:cNvPr id="4" name="Slide Number Placeholder 3"/>
          <p:cNvSpPr>
            <a:spLocks noGrp="1"/>
          </p:cNvSpPr>
          <p:nvPr>
            <p:ph type="sldNum" sz="quarter" idx="12"/>
          </p:nvPr>
        </p:nvSpPr>
        <p:spPr/>
        <p:txBody>
          <a:bodyPr/>
          <a:lstStyle/>
          <a:p>
            <a:fld id="{6931B84E-824C-40EC-A5D0-E8CC4697BC73}" type="slidenum">
              <a:rPr lang="en-US" smtClean="0"/>
              <a:t>8</a:t>
            </a:fld>
            <a:endParaRPr lang="en-US"/>
          </a:p>
        </p:txBody>
      </p:sp>
    </p:spTree>
    <p:extLst>
      <p:ext uri="{BB962C8B-B14F-4D97-AF65-F5344CB8AC3E}">
        <p14:creationId xmlns:p14="http://schemas.microsoft.com/office/powerpoint/2010/main" val="288414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things first….</a:t>
            </a:r>
          </a:p>
        </p:txBody>
      </p:sp>
      <p:sp>
        <p:nvSpPr>
          <p:cNvPr id="3" name="Content Placeholder 2"/>
          <p:cNvSpPr>
            <a:spLocks noGrp="1"/>
          </p:cNvSpPr>
          <p:nvPr>
            <p:ph idx="1"/>
          </p:nvPr>
        </p:nvSpPr>
        <p:spPr>
          <a:xfrm>
            <a:off x="762000" y="609600"/>
            <a:ext cx="7543800" cy="4267200"/>
          </a:xfrm>
        </p:spPr>
        <p:txBody>
          <a:bodyPr>
            <a:normAutofit/>
          </a:bodyPr>
          <a:lstStyle/>
          <a:p>
            <a:r>
              <a:rPr lang="en-US" sz="2600" b="1" u="sng" dirty="0">
                <a:latin typeface="Albertus Extra Bold" pitchFamily="34" charset="0"/>
              </a:rPr>
              <a:t>Prior to talking with the attorney:</a:t>
            </a:r>
          </a:p>
          <a:p>
            <a:pPr marL="0" indent="0">
              <a:buNone/>
            </a:pPr>
            <a:endParaRPr lang="en-US" sz="2600" b="1" u="sng" dirty="0">
              <a:latin typeface="Albertus Extra Bold" pitchFamily="34" charset="0"/>
            </a:endParaRPr>
          </a:p>
          <a:p>
            <a:pPr lvl="1">
              <a:buFont typeface="Wingdings" panose="05000000000000000000" pitchFamily="2" charset="2"/>
              <a:buChar char="ü"/>
            </a:pPr>
            <a:r>
              <a:rPr lang="en-US" b="1" dirty="0">
                <a:latin typeface="Albertus Extra Bold" pitchFamily="34" charset="0"/>
              </a:rPr>
              <a:t>Review the complaint in detail - True vs. False;  </a:t>
            </a:r>
          </a:p>
          <a:p>
            <a:pPr lvl="1">
              <a:buFont typeface="Wingdings" panose="05000000000000000000" pitchFamily="2" charset="2"/>
              <a:buChar char="ü"/>
            </a:pPr>
            <a:r>
              <a:rPr lang="en-US" b="1" dirty="0">
                <a:latin typeface="Albertus Extra Bold" pitchFamily="34" charset="0"/>
              </a:rPr>
              <a:t>Collect and review any and all documents, reports, videos, pictures, correspondence, emails, or other tangible evidence, that you or the public entity may possess;</a:t>
            </a:r>
          </a:p>
          <a:p>
            <a:pPr lvl="1">
              <a:buFont typeface="Wingdings" panose="05000000000000000000" pitchFamily="2" charset="2"/>
              <a:buChar char="ü"/>
            </a:pPr>
            <a:r>
              <a:rPr lang="en-US" b="1" dirty="0">
                <a:latin typeface="Albertus Extra Bold" pitchFamily="34" charset="0"/>
              </a:rPr>
              <a:t>Determine if there are any witnesses.      </a:t>
            </a:r>
          </a:p>
        </p:txBody>
      </p:sp>
      <p:sp>
        <p:nvSpPr>
          <p:cNvPr id="4" name="Slide Number Placeholder 3"/>
          <p:cNvSpPr>
            <a:spLocks noGrp="1"/>
          </p:cNvSpPr>
          <p:nvPr>
            <p:ph type="sldNum" sz="quarter" idx="12"/>
          </p:nvPr>
        </p:nvSpPr>
        <p:spPr/>
        <p:txBody>
          <a:bodyPr/>
          <a:lstStyle/>
          <a:p>
            <a:fld id="{6931B84E-824C-40EC-A5D0-E8CC4697BC73}" type="slidenum">
              <a:rPr lang="en-US" smtClean="0"/>
              <a:t>9</a:t>
            </a:fld>
            <a:endParaRPr lang="en-US"/>
          </a:p>
        </p:txBody>
      </p:sp>
    </p:spTree>
    <p:extLst>
      <p:ext uri="{BB962C8B-B14F-4D97-AF65-F5344CB8AC3E}">
        <p14:creationId xmlns:p14="http://schemas.microsoft.com/office/powerpoint/2010/main" val="1891994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9D9797CC2634AB7F170F7C9470883" ma:contentTypeVersion="4" ma:contentTypeDescription="Create a new document." ma:contentTypeScope="" ma:versionID="a3f249b36848aff43982b125a4943e82">
  <xsd:schema xmlns:xsd="http://www.w3.org/2001/XMLSchema" xmlns:xs="http://www.w3.org/2001/XMLSchema" xmlns:p="http://schemas.microsoft.com/office/2006/metadata/properties" xmlns:ns3="b2c989b3-13a0-45eb-820d-374a41a16117" targetNamespace="http://schemas.microsoft.com/office/2006/metadata/properties" ma:root="true" ma:fieldsID="f33bc896bfcf01c5966c0da1233423b4" ns3:_="">
    <xsd:import namespace="b2c989b3-13a0-45eb-820d-374a41a161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989b3-13a0-45eb-820d-374a41a161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E41E64-3EBB-469D-9F79-09407410A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c989b3-13a0-45eb-820d-374a41a16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AFD7B8-C944-42D2-9451-10D312594DB1}">
  <ds:schemaRefs>
    <ds:schemaRef ds:uri="http://schemas.microsoft.com/sharepoint/v3/contenttype/forms"/>
  </ds:schemaRefs>
</ds:datastoreItem>
</file>

<file path=customXml/itemProps3.xml><?xml version="1.0" encoding="utf-8"?>
<ds:datastoreItem xmlns:ds="http://schemas.openxmlformats.org/officeDocument/2006/customXml" ds:itemID="{33E1A7CD-8A9A-462B-99B0-7549B8ACED2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c989b3-13a0-45eb-820d-374a41a161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Newsprint</Template>
  <TotalTime>1898</TotalTime>
  <Words>1880</Words>
  <Application>Microsoft Office PowerPoint</Application>
  <PresentationFormat>On-screen Show (4:3)</PresentationFormat>
  <Paragraphs>155</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Albertus Extra Bold</vt:lpstr>
      <vt:lpstr>Arial</vt:lpstr>
      <vt:lpstr>Calibri</vt:lpstr>
      <vt:lpstr>Impact</vt:lpstr>
      <vt:lpstr>Times New Roman</vt:lpstr>
      <vt:lpstr>Wingdings</vt:lpstr>
      <vt:lpstr>NewsPrint</vt:lpstr>
      <vt:lpstr>I’ve Been Sued!  Now What?</vt:lpstr>
      <vt:lpstr>Summons</vt:lpstr>
      <vt:lpstr>Waiver</vt:lpstr>
      <vt:lpstr>Do Not Panic!</vt:lpstr>
      <vt:lpstr>Other Indications…</vt:lpstr>
      <vt:lpstr>Open Door</vt:lpstr>
      <vt:lpstr>Representation</vt:lpstr>
      <vt:lpstr>Reservation of Rights</vt:lpstr>
      <vt:lpstr>First things first….</vt:lpstr>
      <vt:lpstr>Initial Meeting</vt:lpstr>
      <vt:lpstr>Fear of Spoliation</vt:lpstr>
      <vt:lpstr>Litigation Hold </vt:lpstr>
      <vt:lpstr>Scope of Documents</vt:lpstr>
      <vt:lpstr>What Is ESI</vt:lpstr>
      <vt:lpstr>Be Mindful of Data Practices</vt:lpstr>
      <vt:lpstr>Communications</vt:lpstr>
      <vt:lpstr>Conflicts</vt:lpstr>
      <vt:lpstr>Venue</vt:lpstr>
      <vt:lpstr>Discovery</vt:lpstr>
      <vt:lpstr>Depositions </vt:lpstr>
      <vt:lpstr>Next Move….</vt:lpstr>
      <vt:lpstr>Indemnification</vt:lpstr>
      <vt:lpstr>Don’t Take This Personally!</vt:lpstr>
      <vt:lpstr>Mediation and Arbitration</vt:lpstr>
      <vt:lpstr>Trial</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 Been Sued!  Now What?</dc:title>
  <dc:creator>Julie Koerner</dc:creator>
  <cp:lastModifiedBy>Julie Koerner</cp:lastModifiedBy>
  <cp:revision>93</cp:revision>
  <cp:lastPrinted>2022-10-10T14:33:27Z</cp:lastPrinted>
  <dcterms:created xsi:type="dcterms:W3CDTF">2018-06-04T15:59:39Z</dcterms:created>
  <dcterms:modified xsi:type="dcterms:W3CDTF">2022-10-10T15:09:06Z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0x01010043F9D9797CC2634AB7F170F7C9470883</vt:lpwstr>
  </property>
</Properties>
</file>