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7"/>
  </p:notesMasterIdLst>
  <p:sldIdLst>
    <p:sldId id="424" r:id="rId2"/>
    <p:sldId id="425" r:id="rId3"/>
    <p:sldId id="426" r:id="rId4"/>
    <p:sldId id="428" r:id="rId5"/>
    <p:sldId id="42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94" autoAdjust="0"/>
  </p:normalViewPr>
  <p:slideViewPr>
    <p:cSldViewPr snapToGrid="0" snapToObjects="1">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445C8-1098-4938-A747-059DF1F0838D}" type="datetimeFigureOut">
              <a:rPr lang="en-US" smtClean="0"/>
              <a:t>10/6/2022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161FCC-792B-4A54-A81F-9619601A1CD4}" type="slidenum">
              <a:rPr lang="en-US" smtClean="0"/>
              <a:t>‹#›</a:t>
            </a:fld>
            <a:endParaRPr lang="en-US"/>
          </a:p>
        </p:txBody>
      </p:sp>
    </p:spTree>
    <p:extLst>
      <p:ext uri="{BB962C8B-B14F-4D97-AF65-F5344CB8AC3E}">
        <p14:creationId xmlns:p14="http://schemas.microsoft.com/office/powerpoint/2010/main" val="96448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1B0260-C18D-4A50-A9C4-E04E4BAE9171}" type="datetime1">
              <a:rPr lang="en-US" smtClean="0">
                <a:solidFill>
                  <a:prstClr val="white">
                    <a:tint val="75000"/>
                  </a:prstClr>
                </a:solidFill>
              </a:rPr>
              <a:t>10/6/2022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a:solidFill>
                  <a:prstClr val="white">
                    <a:tint val="75000"/>
                  </a:prstClr>
                </a:solidFill>
              </a:rPr>
              <a:t>Stephen Campbell 2022 - LLRMI</a:t>
            </a:r>
          </a:p>
        </p:txBody>
      </p:sp>
      <p:sp>
        <p:nvSpPr>
          <p:cNvPr id="6" name="Slide Number Placeholder 5"/>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9249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D69700-4519-4D65-9250-CA75E0246A1F}" type="datetime1">
              <a:rPr lang="en-US" smtClean="0">
                <a:solidFill>
                  <a:prstClr val="white">
                    <a:tint val="75000"/>
                  </a:prstClr>
                </a:solidFill>
              </a:rPr>
              <a:t>10/6/2022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a:solidFill>
                  <a:prstClr val="white">
                    <a:tint val="75000"/>
                  </a:prstClr>
                </a:solidFill>
              </a:rPr>
              <a:t>Stephen Campbell 2022 - LLRMI</a:t>
            </a:r>
          </a:p>
        </p:txBody>
      </p:sp>
      <p:sp>
        <p:nvSpPr>
          <p:cNvPr id="6" name="Slide Number Placeholder 5"/>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3843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4804E-3AD9-4460-B368-6BDC00CF5581}" type="datetime1">
              <a:rPr lang="en-US" smtClean="0">
                <a:solidFill>
                  <a:prstClr val="white">
                    <a:tint val="75000"/>
                  </a:prstClr>
                </a:solidFill>
              </a:rPr>
              <a:t>10/6/2022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a:solidFill>
                  <a:prstClr val="white">
                    <a:tint val="75000"/>
                  </a:prstClr>
                </a:solidFill>
              </a:rPr>
              <a:t>Stephen Campbell 2022 - LLRMI</a:t>
            </a:r>
          </a:p>
        </p:txBody>
      </p:sp>
      <p:sp>
        <p:nvSpPr>
          <p:cNvPr id="6" name="Slide Number Placeholder 5"/>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7304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15081-88CF-4BD5-8E8B-E3F358A5460A}" type="datetime1">
              <a:rPr lang="en-US" smtClean="0">
                <a:solidFill>
                  <a:prstClr val="white">
                    <a:tint val="75000"/>
                  </a:prstClr>
                </a:solidFill>
              </a:rPr>
              <a:t>10/6/2022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a:solidFill>
                  <a:prstClr val="white">
                    <a:tint val="75000"/>
                  </a:prstClr>
                </a:solidFill>
              </a:rPr>
              <a:t>Stephen Campbell 2022 - LLRMI</a:t>
            </a:r>
          </a:p>
        </p:txBody>
      </p:sp>
      <p:sp>
        <p:nvSpPr>
          <p:cNvPr id="6" name="Slide Number Placeholder 5"/>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5916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4083D-2977-492C-8D2F-21548B6D0537}" type="datetime1">
              <a:rPr lang="en-US" smtClean="0">
                <a:solidFill>
                  <a:prstClr val="white">
                    <a:tint val="75000"/>
                  </a:prstClr>
                </a:solidFill>
              </a:rPr>
              <a:t>10/6/2022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a:solidFill>
                  <a:prstClr val="white">
                    <a:tint val="75000"/>
                  </a:prstClr>
                </a:solidFill>
              </a:rPr>
              <a:t>Stephen Campbell 2022 - LLRMI</a:t>
            </a:r>
          </a:p>
        </p:txBody>
      </p:sp>
      <p:sp>
        <p:nvSpPr>
          <p:cNvPr id="6" name="Slide Number Placeholder 5"/>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8802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A0FCF0-5568-45A1-A62A-E6C9F435520B}" type="datetime1">
              <a:rPr lang="en-US" smtClean="0">
                <a:solidFill>
                  <a:prstClr val="white">
                    <a:tint val="75000"/>
                  </a:prstClr>
                </a:solidFill>
              </a:rPr>
              <a:t>10/6/2022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r>
              <a:rPr lang="en-US">
                <a:solidFill>
                  <a:prstClr val="white">
                    <a:tint val="75000"/>
                  </a:prstClr>
                </a:solidFill>
              </a:rPr>
              <a:t>Stephen Campbell 2022 - LLRMI</a:t>
            </a:r>
          </a:p>
        </p:txBody>
      </p:sp>
      <p:sp>
        <p:nvSpPr>
          <p:cNvPr id="7" name="Slide Number Placeholder 6"/>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0161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24678-803D-4AF2-AABF-4AB67C5DE700}" type="datetime1">
              <a:rPr lang="en-US" smtClean="0">
                <a:solidFill>
                  <a:prstClr val="white">
                    <a:tint val="75000"/>
                  </a:prstClr>
                </a:solidFill>
              </a:rPr>
              <a:t>10/6/2022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r>
              <a:rPr lang="en-US">
                <a:solidFill>
                  <a:prstClr val="white">
                    <a:tint val="75000"/>
                  </a:prstClr>
                </a:solidFill>
              </a:rPr>
              <a:t>Stephen Campbell 2022 - LLRMI</a:t>
            </a:r>
          </a:p>
        </p:txBody>
      </p:sp>
      <p:sp>
        <p:nvSpPr>
          <p:cNvPr id="9" name="Slide Number Placeholder 8"/>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6354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F63ED2-C482-4EA3-9BEC-A559E94FDD16}" type="datetime1">
              <a:rPr lang="en-US" smtClean="0">
                <a:solidFill>
                  <a:prstClr val="white">
                    <a:tint val="75000"/>
                  </a:prstClr>
                </a:solidFill>
              </a:rPr>
              <a:t>10/6/2022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r>
              <a:rPr lang="en-US">
                <a:solidFill>
                  <a:prstClr val="white">
                    <a:tint val="75000"/>
                  </a:prstClr>
                </a:solidFill>
              </a:rPr>
              <a:t>Stephen Campbell 2022 - LLRMI</a:t>
            </a:r>
          </a:p>
        </p:txBody>
      </p:sp>
      <p:sp>
        <p:nvSpPr>
          <p:cNvPr id="5" name="Slide Number Placeholder 4"/>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063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979B2-A4DE-42C9-AF42-AC31F0D2233B}" type="datetime1">
              <a:rPr lang="en-US" smtClean="0">
                <a:solidFill>
                  <a:prstClr val="white">
                    <a:tint val="75000"/>
                  </a:prstClr>
                </a:solidFill>
              </a:rPr>
              <a:t>10/6/2022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r>
              <a:rPr lang="en-US">
                <a:solidFill>
                  <a:prstClr val="white">
                    <a:tint val="75000"/>
                  </a:prstClr>
                </a:solidFill>
              </a:rPr>
              <a:t>Stephen Campbell 2022 - LLRMI</a:t>
            </a:r>
          </a:p>
        </p:txBody>
      </p:sp>
      <p:sp>
        <p:nvSpPr>
          <p:cNvPr id="4" name="Slide Number Placeholder 3"/>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3541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1CF2B7-C217-4D8F-8DC2-A25628346DE5}" type="datetime1">
              <a:rPr lang="en-US" smtClean="0">
                <a:solidFill>
                  <a:prstClr val="white">
                    <a:tint val="75000"/>
                  </a:prstClr>
                </a:solidFill>
              </a:rPr>
              <a:t>10/6/2022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r>
              <a:rPr lang="en-US">
                <a:solidFill>
                  <a:prstClr val="white">
                    <a:tint val="75000"/>
                  </a:prstClr>
                </a:solidFill>
              </a:rPr>
              <a:t>Stephen Campbell 2022 - LLRMI</a:t>
            </a:r>
          </a:p>
        </p:txBody>
      </p:sp>
      <p:sp>
        <p:nvSpPr>
          <p:cNvPr id="7" name="Slide Number Placeholder 6"/>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8698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9BCD1-789B-41C4-9AC6-21CE64D78CEE}" type="datetime1">
              <a:rPr lang="en-US" smtClean="0">
                <a:solidFill>
                  <a:prstClr val="white">
                    <a:tint val="75000"/>
                  </a:prstClr>
                </a:solidFill>
              </a:rPr>
              <a:t>10/6/2022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r>
              <a:rPr lang="en-US">
                <a:solidFill>
                  <a:prstClr val="white">
                    <a:tint val="75000"/>
                  </a:prstClr>
                </a:solidFill>
              </a:rPr>
              <a:t>Stephen Campbell 2022 - LLRMI</a:t>
            </a:r>
          </a:p>
        </p:txBody>
      </p:sp>
      <p:sp>
        <p:nvSpPr>
          <p:cNvPr id="7" name="Slide Number Placeholder 6"/>
          <p:cNvSpPr>
            <a:spLocks noGrp="1"/>
          </p:cNvSpPr>
          <p:nvPr>
            <p:ph type="sldNum" sz="quarter" idx="12"/>
          </p:nvPr>
        </p:nvSpPr>
        <p:spPr/>
        <p:txBody>
          <a:body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4218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8000">
              <a:srgbClr val="0070C0"/>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802A0-2DF3-482C-9AFA-3FA145EEDFD0}" type="datetime1">
              <a:rPr lang="en-US" smtClean="0">
                <a:solidFill>
                  <a:prstClr val="white">
                    <a:tint val="75000"/>
                  </a:prstClr>
                </a:solidFill>
              </a:rPr>
              <a:t>10/6/2022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white">
                    <a:tint val="75000"/>
                  </a:prstClr>
                </a:solidFill>
              </a:rPr>
              <a:t>Stephen Campbell 2022 - LLRMI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2AAE7-7A3E-4C13-A1DB-B0AD3A5702D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77648357"/>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br>
              <a:rPr lang="en-US" sz="3600" dirty="0">
                <a:solidFill>
                  <a:srgbClr val="FFFF00"/>
                </a:solidFill>
              </a:rPr>
            </a:br>
            <a:endParaRPr lang="en-US" sz="3600" dirty="0">
              <a:solidFill>
                <a:srgbClr val="FFFF00"/>
              </a:solidFill>
            </a:endParaRPr>
          </a:p>
        </p:txBody>
      </p:sp>
      <p:sp>
        <p:nvSpPr>
          <p:cNvPr id="2" name="Content Placeholder 1"/>
          <p:cNvSpPr>
            <a:spLocks noGrp="1"/>
          </p:cNvSpPr>
          <p:nvPr>
            <p:ph idx="1"/>
          </p:nvPr>
        </p:nvSpPr>
        <p:spPr>
          <a:xfrm>
            <a:off x="685800" y="1524000"/>
            <a:ext cx="8001000" cy="4602163"/>
          </a:xfrm>
        </p:spPr>
        <p:txBody>
          <a:bodyPr>
            <a:normAutofit fontScale="55000" lnSpcReduction="20000"/>
          </a:bodyPr>
          <a:lstStyle/>
          <a:p>
            <a:pPr marL="109728" indent="0">
              <a:buNone/>
            </a:pPr>
            <a:endParaRPr lang="en-US" sz="4700" dirty="0">
              <a:latin typeface="Times New Roman" panose="02020603050405020304" pitchFamily="18" charset="0"/>
              <a:cs typeface="Times New Roman" panose="02020603050405020304" pitchFamily="18" charset="0"/>
            </a:endParaRPr>
          </a:p>
          <a:p>
            <a:pPr marL="109728" indent="0">
              <a:buNone/>
            </a:pPr>
            <a:endParaRPr lang="en-US" sz="4700" dirty="0">
              <a:latin typeface="Times New Roman" panose="02020603050405020304" pitchFamily="18" charset="0"/>
              <a:cs typeface="Times New Roman" panose="02020603050405020304" pitchFamily="18" charset="0"/>
            </a:endParaRPr>
          </a:p>
          <a:p>
            <a:pPr marL="109728" indent="0">
              <a:buNone/>
            </a:pPr>
            <a:r>
              <a:rPr lang="en-US" sz="5800" dirty="0">
                <a:latin typeface="Times New Roman" panose="02020603050405020304" pitchFamily="18" charset="0"/>
                <a:cs typeface="Times New Roman" panose="02020603050405020304" pitchFamily="18" charset="0"/>
              </a:rPr>
              <a:t>Making Policies and Training a Priority </a:t>
            </a:r>
          </a:p>
          <a:p>
            <a:pPr marL="109728" indent="0">
              <a:buNone/>
            </a:pPr>
            <a:endParaRPr lang="en-US" dirty="0">
              <a:latin typeface="Times New Roman" panose="02020603050405020304" pitchFamily="18" charset="0"/>
              <a:cs typeface="Times New Roman" panose="02020603050405020304" pitchFamily="18" charset="0"/>
            </a:endParaRPr>
          </a:p>
          <a:p>
            <a:pPr marL="109728" indent="0">
              <a:buNone/>
            </a:pPr>
            <a:endParaRPr lang="en-US" dirty="0">
              <a:latin typeface="Times New Roman" panose="02020603050405020304" pitchFamily="18" charset="0"/>
              <a:cs typeface="Times New Roman" panose="02020603050405020304" pitchFamily="18" charset="0"/>
            </a:endParaRPr>
          </a:p>
          <a:p>
            <a:pPr marL="109728" indent="0">
              <a:buNone/>
            </a:pPr>
            <a:r>
              <a:rPr lang="en-US" sz="4200" dirty="0">
                <a:latin typeface="Times New Roman" panose="02020603050405020304" pitchFamily="18" charset="0"/>
                <a:cs typeface="Times New Roman" panose="02020603050405020304" pitchFamily="18" charset="0"/>
              </a:rPr>
              <a:t>Legal &amp; Liability Risk Management Institute</a:t>
            </a:r>
          </a:p>
          <a:p>
            <a:pPr marL="109728" indent="0">
              <a:buNone/>
            </a:pPr>
            <a:endParaRPr lang="en-US" sz="4200" dirty="0">
              <a:latin typeface="Times New Roman" panose="02020603050405020304" pitchFamily="18" charset="0"/>
              <a:cs typeface="Times New Roman" panose="02020603050405020304" pitchFamily="18" charset="0"/>
            </a:endParaRPr>
          </a:p>
          <a:p>
            <a:pPr marL="109728" indent="0">
              <a:buNone/>
            </a:pPr>
            <a:endParaRPr lang="en-US" sz="4200" dirty="0">
              <a:latin typeface="Arial Narrow" panose="020B0606020202030204" pitchFamily="34" charset="0"/>
            </a:endParaRPr>
          </a:p>
          <a:p>
            <a:pPr marL="109728" indent="0">
              <a:buNone/>
            </a:pPr>
            <a:r>
              <a:rPr lang="en-US" sz="4200" dirty="0">
                <a:latin typeface="Arial Narrow" panose="020B0606020202030204" pitchFamily="34" charset="0"/>
              </a:rPr>
              <a:t> </a:t>
            </a:r>
          </a:p>
          <a:p>
            <a:pPr marL="109728"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9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rPr>
              <a:t>Stephen Campbell</a:t>
            </a:r>
          </a:p>
          <a:p>
            <a:pPr marL="109728"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9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rPr>
              <a:t>Major / Chief of Detectives</a:t>
            </a:r>
          </a:p>
          <a:p>
            <a:pPr marL="109728"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9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rPr>
              <a:t>Providence RI Police Department, Retired</a:t>
            </a:r>
          </a:p>
          <a:p>
            <a:pPr marL="109728" indent="0">
              <a:buNone/>
            </a:pPr>
            <a:endParaRPr lang="en-US" dirty="0">
              <a:latin typeface="Arial Narrow" panose="020B0606020202030204" pitchFamily="34" charset="0"/>
            </a:endParaRPr>
          </a:p>
          <a:p>
            <a:pPr marL="109728" indent="0">
              <a:buNone/>
            </a:pPr>
            <a:r>
              <a:rPr lang="en-US" dirty="0">
                <a:latin typeface="Arial Narrow" panose="020B0606020202030204" pitchFamily="34" charset="0"/>
              </a:rPr>
              <a:t>                                  </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t>Stephen Campbell 2022 - LLRMI</a:t>
            </a:r>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7" name="Rectangle 2">
            <a:extLst>
              <a:ext uri="{FF2B5EF4-FFF2-40B4-BE49-F238E27FC236}">
                <a16:creationId xmlns:a16="http://schemas.microsoft.com/office/drawing/2014/main" id="{D68090C6-5E9E-4574-A354-D3AB89D30B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C77D125E-3E62-4BF3-8F99-60DFDBC7322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A2AAE7-7A3E-4C13-A1DB-B0AD3A5702D6}"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AEE574E9-E215-479F-97C6-365B81D9A3AC}"/>
              </a:ext>
            </a:extLst>
          </p:cNvPr>
          <p:cNvPicPr>
            <a:picLocks noChangeAspect="1"/>
          </p:cNvPicPr>
          <p:nvPr/>
        </p:nvPicPr>
        <p:blipFill>
          <a:blip r:embed="rId2"/>
          <a:stretch>
            <a:fillRect/>
          </a:stretch>
        </p:blipFill>
        <p:spPr>
          <a:xfrm>
            <a:off x="7123564" y="0"/>
            <a:ext cx="1834220" cy="1838960"/>
          </a:xfrm>
          <a:prstGeom prst="rect">
            <a:avLst/>
          </a:prstGeom>
        </p:spPr>
      </p:pic>
      <p:pic>
        <p:nvPicPr>
          <p:cNvPr id="8" name="Picture 7">
            <a:extLst>
              <a:ext uri="{FF2B5EF4-FFF2-40B4-BE49-F238E27FC236}">
                <a16:creationId xmlns:a16="http://schemas.microsoft.com/office/drawing/2014/main" id="{E27BC9DD-4A9E-6E3B-C1B5-294474BCCA20}"/>
              </a:ext>
            </a:extLst>
          </p:cNvPr>
          <p:cNvPicPr>
            <a:picLocks noChangeAspect="1"/>
          </p:cNvPicPr>
          <p:nvPr/>
        </p:nvPicPr>
        <p:blipFill>
          <a:blip r:embed="rId3"/>
          <a:stretch>
            <a:fillRect/>
          </a:stretch>
        </p:blipFill>
        <p:spPr>
          <a:xfrm>
            <a:off x="186216" y="0"/>
            <a:ext cx="1744184" cy="1937982"/>
          </a:xfrm>
          <a:prstGeom prst="rect">
            <a:avLst/>
          </a:prstGeom>
        </p:spPr>
      </p:pic>
      <p:pic>
        <p:nvPicPr>
          <p:cNvPr id="9" name="Picture 8">
            <a:extLst>
              <a:ext uri="{FF2B5EF4-FFF2-40B4-BE49-F238E27FC236}">
                <a16:creationId xmlns:a16="http://schemas.microsoft.com/office/drawing/2014/main" id="{6021D70C-6774-F64C-DF7F-EBF1B99A8AAC}"/>
              </a:ext>
            </a:extLst>
          </p:cNvPr>
          <p:cNvPicPr>
            <a:picLocks noChangeAspect="1"/>
          </p:cNvPicPr>
          <p:nvPr/>
        </p:nvPicPr>
        <p:blipFill>
          <a:blip r:embed="rId4"/>
          <a:stretch>
            <a:fillRect/>
          </a:stretch>
        </p:blipFill>
        <p:spPr>
          <a:xfrm>
            <a:off x="2418080" y="264624"/>
            <a:ext cx="4307840" cy="1206195"/>
          </a:xfrm>
          <a:prstGeom prst="rect">
            <a:avLst/>
          </a:prstGeom>
        </p:spPr>
      </p:pic>
    </p:spTree>
    <p:extLst>
      <p:ext uri="{BB962C8B-B14F-4D97-AF65-F5344CB8AC3E}">
        <p14:creationId xmlns:p14="http://schemas.microsoft.com/office/powerpoint/2010/main" val="195813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5A7C-60C4-8222-1269-991AE78E8EF4}"/>
              </a:ext>
            </a:extLst>
          </p:cNvPr>
          <p:cNvSpPr>
            <a:spLocks noGrp="1"/>
          </p:cNvSpPr>
          <p:nvPr>
            <p:ph type="title"/>
          </p:nvPr>
        </p:nvSpPr>
        <p:spPr/>
        <p:txBody>
          <a:bodyPr/>
          <a:lstStyle/>
          <a:p>
            <a:r>
              <a:rPr lang="en-US" dirty="0"/>
              <a:t>Need for Policies and Procedures</a:t>
            </a:r>
          </a:p>
        </p:txBody>
      </p:sp>
      <p:sp>
        <p:nvSpPr>
          <p:cNvPr id="3" name="Content Placeholder 2">
            <a:extLst>
              <a:ext uri="{FF2B5EF4-FFF2-40B4-BE49-F238E27FC236}">
                <a16:creationId xmlns:a16="http://schemas.microsoft.com/office/drawing/2014/main" id="{D64CAF9D-6306-D054-D017-C437B01D9C89}"/>
              </a:ext>
            </a:extLst>
          </p:cNvPr>
          <p:cNvSpPr>
            <a:spLocks noGrp="1"/>
          </p:cNvSpPr>
          <p:nvPr>
            <p:ph idx="1"/>
          </p:nvPr>
        </p:nvSpPr>
        <p:spPr>
          <a:xfrm>
            <a:off x="457200" y="1229360"/>
            <a:ext cx="8229600" cy="5354002"/>
          </a:xfrm>
        </p:spPr>
        <p:txBody>
          <a:bodyPr>
            <a:norm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rPr>
              <a:t>Agencies must have policy, training and follow-up procedures for recurring tasks undertaken by their employees. Policy and training  should focus on those that are high risk tasks. When considering which tasks are high risk the agency should consider three things: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rPr>
              <a:t>1. Is the task one which officers will regularly face?</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rPr>
              <a:t>2. Is the task one which requires decision making and is the decision making process made easier by policy and training or is the task one in which officers have made mistakes in the pasts?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rPr>
              <a:t>3. Finally will the wrong decision lead to an injury either in a physical sense or a constitutional sense?</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rPr>
              <a:t>It must be recognized that an agency that fails to train it’s employees can be viewed as acting with deliberate indifference.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Calibri" panose="020F0502020204030204"/>
                <a:ea typeface="+mn-ea"/>
                <a:cs typeface="+mn-cs"/>
              </a:rPr>
              <a:t>An agency’s fine looking policy manual that is not trained to or disciplined to,  acts only as a facade.  </a:t>
            </a:r>
          </a:p>
          <a:p>
            <a:pPr marL="109728"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chemeClr val="tx2"/>
                </a:solidFill>
                <a:effectLst/>
                <a:uLnTx/>
                <a:uFillTx/>
                <a:latin typeface="Calibri" panose="020F0502020204030204"/>
                <a:ea typeface="+mn-ea"/>
                <a:cs typeface="+mn-cs"/>
              </a:rPr>
              <a:t>   “Need to Know” vs “Need to Reference”</a:t>
            </a:r>
          </a:p>
          <a:p>
            <a:endParaRPr lang="en-US" dirty="0"/>
          </a:p>
        </p:txBody>
      </p:sp>
      <p:sp>
        <p:nvSpPr>
          <p:cNvPr id="4" name="Footer Placeholder 3">
            <a:extLst>
              <a:ext uri="{FF2B5EF4-FFF2-40B4-BE49-F238E27FC236}">
                <a16:creationId xmlns:a16="http://schemas.microsoft.com/office/drawing/2014/main" id="{E6AED13E-47EC-EA70-C91F-81CA05E8CB4D}"/>
              </a:ext>
            </a:extLst>
          </p:cNvPr>
          <p:cNvSpPr>
            <a:spLocks noGrp="1"/>
          </p:cNvSpPr>
          <p:nvPr>
            <p:ph type="ftr" sz="quarter" idx="11"/>
          </p:nvPr>
        </p:nvSpPr>
        <p:spPr/>
        <p:txBody>
          <a:bodyPr/>
          <a:lstStyle/>
          <a:p>
            <a:r>
              <a:rPr lang="en-US">
                <a:solidFill>
                  <a:prstClr val="white">
                    <a:tint val="75000"/>
                  </a:prstClr>
                </a:solidFill>
              </a:rPr>
              <a:t>Stephen Campbell 2022 - LLRMI</a:t>
            </a:r>
          </a:p>
        </p:txBody>
      </p:sp>
      <p:sp>
        <p:nvSpPr>
          <p:cNvPr id="5" name="Slide Number Placeholder 4">
            <a:extLst>
              <a:ext uri="{FF2B5EF4-FFF2-40B4-BE49-F238E27FC236}">
                <a16:creationId xmlns:a16="http://schemas.microsoft.com/office/drawing/2014/main" id="{7283CF0F-D198-526A-49BD-A8CB91C07480}"/>
              </a:ext>
            </a:extLst>
          </p:cNvPr>
          <p:cNvSpPr>
            <a:spLocks noGrp="1"/>
          </p:cNvSpPr>
          <p:nvPr>
            <p:ph type="sldNum" sz="quarter" idx="12"/>
          </p:nvPr>
        </p:nvSpPr>
        <p:spPr/>
        <p:txBody>
          <a:bodyPr/>
          <a:lstStyle/>
          <a:p>
            <a:fld id="{05A2AAE7-7A3E-4C13-A1DB-B0AD3A5702D6}" type="slidenum">
              <a:rPr lang="en-US" smtClean="0">
                <a:solidFill>
                  <a:prstClr val="white">
                    <a:tint val="75000"/>
                  </a:prstClr>
                </a:solidFill>
              </a:rPr>
              <a:pPr/>
              <a:t>2</a:t>
            </a:fld>
            <a:endParaRPr lang="en-US">
              <a:solidFill>
                <a:prstClr val="white">
                  <a:tint val="75000"/>
                </a:prstClr>
              </a:solidFill>
            </a:endParaRPr>
          </a:p>
        </p:txBody>
      </p:sp>
    </p:spTree>
    <p:extLst>
      <p:ext uri="{BB962C8B-B14F-4D97-AF65-F5344CB8AC3E}">
        <p14:creationId xmlns:p14="http://schemas.microsoft.com/office/powerpoint/2010/main" val="297469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9E046-8A16-E474-A3D5-48FE2777527F}"/>
              </a:ext>
            </a:extLst>
          </p:cNvPr>
          <p:cNvSpPr>
            <a:spLocks noGrp="1"/>
          </p:cNvSpPr>
          <p:nvPr>
            <p:ph type="title"/>
          </p:nvPr>
        </p:nvSpPr>
        <p:spPr/>
        <p:txBody>
          <a:bodyPr/>
          <a:lstStyle/>
          <a:p>
            <a:r>
              <a:rPr lang="en-US" dirty="0"/>
              <a:t>Policy</a:t>
            </a:r>
          </a:p>
        </p:txBody>
      </p:sp>
      <p:sp>
        <p:nvSpPr>
          <p:cNvPr id="3" name="Content Placeholder 2">
            <a:extLst>
              <a:ext uri="{FF2B5EF4-FFF2-40B4-BE49-F238E27FC236}">
                <a16:creationId xmlns:a16="http://schemas.microsoft.com/office/drawing/2014/main" id="{ACE7289A-4AB1-6AD2-E238-3FDF199819AA}"/>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BB6A2A85-4227-B11F-77EF-FFE811DC88FC}"/>
              </a:ext>
            </a:extLst>
          </p:cNvPr>
          <p:cNvSpPr>
            <a:spLocks noGrp="1"/>
          </p:cNvSpPr>
          <p:nvPr>
            <p:ph type="ftr" sz="quarter" idx="11"/>
          </p:nvPr>
        </p:nvSpPr>
        <p:spPr/>
        <p:txBody>
          <a:bodyPr/>
          <a:lstStyle/>
          <a:p>
            <a:r>
              <a:rPr lang="en-US">
                <a:solidFill>
                  <a:prstClr val="white">
                    <a:tint val="75000"/>
                  </a:prstClr>
                </a:solidFill>
              </a:rPr>
              <a:t>Stephen Campbell 2022 - LLRMI</a:t>
            </a:r>
          </a:p>
        </p:txBody>
      </p:sp>
      <p:sp>
        <p:nvSpPr>
          <p:cNvPr id="5" name="Slide Number Placeholder 4">
            <a:extLst>
              <a:ext uri="{FF2B5EF4-FFF2-40B4-BE49-F238E27FC236}">
                <a16:creationId xmlns:a16="http://schemas.microsoft.com/office/drawing/2014/main" id="{2F51587F-6F61-C4D5-B5DD-E63AF80BD79C}"/>
              </a:ext>
            </a:extLst>
          </p:cNvPr>
          <p:cNvSpPr>
            <a:spLocks noGrp="1"/>
          </p:cNvSpPr>
          <p:nvPr>
            <p:ph type="sldNum" sz="quarter" idx="12"/>
          </p:nvPr>
        </p:nvSpPr>
        <p:spPr/>
        <p:txBody>
          <a:bodyPr/>
          <a:lstStyle/>
          <a:p>
            <a:fld id="{05A2AAE7-7A3E-4C13-A1DB-B0AD3A5702D6}" type="slidenum">
              <a:rPr lang="en-US" smtClean="0">
                <a:solidFill>
                  <a:prstClr val="white">
                    <a:tint val="75000"/>
                  </a:prstClr>
                </a:solidFill>
              </a:rPr>
              <a:pPr/>
              <a:t>3</a:t>
            </a:fld>
            <a:endParaRPr lang="en-US">
              <a:solidFill>
                <a:prstClr val="white">
                  <a:tint val="75000"/>
                </a:prstClr>
              </a:solidFill>
            </a:endParaRPr>
          </a:p>
        </p:txBody>
      </p:sp>
      <p:sp>
        <p:nvSpPr>
          <p:cNvPr id="9" name="TextBox 8">
            <a:extLst>
              <a:ext uri="{FF2B5EF4-FFF2-40B4-BE49-F238E27FC236}">
                <a16:creationId xmlns:a16="http://schemas.microsoft.com/office/drawing/2014/main" id="{CCB04845-9B52-D87B-9DA9-7BFEA5D62F14}"/>
              </a:ext>
            </a:extLst>
          </p:cNvPr>
          <p:cNvSpPr txBox="1"/>
          <p:nvPr/>
        </p:nvSpPr>
        <p:spPr>
          <a:xfrm>
            <a:off x="457200" y="1600200"/>
            <a:ext cx="8229600" cy="4524315"/>
          </a:xfrm>
          <a:prstGeom prst="rect">
            <a:avLst/>
          </a:prstGeom>
          <a:noFill/>
        </p:spPr>
        <p:txBody>
          <a:bodyPr wrap="square">
            <a:spAutoFit/>
          </a:bodyPr>
          <a:lstStyle/>
          <a:p>
            <a:r>
              <a:rPr lang="en-US" sz="3600" dirty="0"/>
              <a:t>Based on law and generally accepted practices</a:t>
            </a:r>
          </a:p>
          <a:p>
            <a:endParaRPr lang="en-US" sz="3600" dirty="0"/>
          </a:p>
          <a:p>
            <a:r>
              <a:rPr lang="en-US" sz="3600" dirty="0"/>
              <a:t>Legal decisions from U.S. Supreme Court </a:t>
            </a:r>
          </a:p>
          <a:p>
            <a:endParaRPr lang="en-US" sz="3600" dirty="0"/>
          </a:p>
          <a:p>
            <a:r>
              <a:rPr lang="en-US" sz="3600" dirty="0"/>
              <a:t>Legal Decisions from Lower Federal Courts</a:t>
            </a:r>
          </a:p>
          <a:p>
            <a:endParaRPr lang="en-US" sz="3600" dirty="0"/>
          </a:p>
          <a:p>
            <a:r>
              <a:rPr lang="en-US" sz="3600" dirty="0"/>
              <a:t>State Court and State Statutes</a:t>
            </a:r>
          </a:p>
        </p:txBody>
      </p:sp>
    </p:spTree>
    <p:extLst>
      <p:ext uri="{BB962C8B-B14F-4D97-AF65-F5344CB8AC3E}">
        <p14:creationId xmlns:p14="http://schemas.microsoft.com/office/powerpoint/2010/main" val="73187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E5E03-BBAF-64AB-4C4C-BEB71A7C7D7E}"/>
              </a:ext>
            </a:extLst>
          </p:cNvPr>
          <p:cNvSpPr>
            <a:spLocks noGrp="1"/>
          </p:cNvSpPr>
          <p:nvPr>
            <p:ph type="title"/>
          </p:nvPr>
        </p:nvSpPr>
        <p:spPr/>
        <p:txBody>
          <a:bodyPr/>
          <a:lstStyle/>
          <a:p>
            <a:r>
              <a:rPr lang="en-US" dirty="0"/>
              <a:t>Liability Frequently Occurs When</a:t>
            </a:r>
          </a:p>
        </p:txBody>
      </p:sp>
      <p:sp>
        <p:nvSpPr>
          <p:cNvPr id="3" name="Content Placeholder 2">
            <a:extLst>
              <a:ext uri="{FF2B5EF4-FFF2-40B4-BE49-F238E27FC236}">
                <a16:creationId xmlns:a16="http://schemas.microsoft.com/office/drawing/2014/main" id="{8CC1C474-7957-DA5C-663D-F2A1006CF2F0}"/>
              </a:ext>
            </a:extLst>
          </p:cNvPr>
          <p:cNvSpPr>
            <a:spLocks noGrp="1"/>
          </p:cNvSpPr>
          <p:nvPr>
            <p:ph idx="1"/>
          </p:nvPr>
        </p:nvSpPr>
        <p:spPr/>
        <p:txBody>
          <a:bodyPr/>
          <a:lstStyle/>
          <a:p>
            <a:r>
              <a:rPr lang="en-US" dirty="0"/>
              <a:t>Negligent Hiring and Retention </a:t>
            </a:r>
          </a:p>
          <a:p>
            <a:pPr marL="0" indent="0">
              <a:buNone/>
            </a:pPr>
            <a:endParaRPr lang="en-US" dirty="0"/>
          </a:p>
          <a:p>
            <a:r>
              <a:rPr lang="en-US" dirty="0"/>
              <a:t>Failure to  Train</a:t>
            </a:r>
          </a:p>
          <a:p>
            <a:pPr marL="0" indent="0">
              <a:buNone/>
            </a:pPr>
            <a:endParaRPr lang="en-US" dirty="0"/>
          </a:p>
          <a:p>
            <a:r>
              <a:rPr lang="en-US" dirty="0"/>
              <a:t>Failure to Supervise</a:t>
            </a:r>
          </a:p>
          <a:p>
            <a:pPr marL="0" indent="0">
              <a:buNone/>
            </a:pPr>
            <a:endParaRPr lang="en-US" dirty="0"/>
          </a:p>
          <a:p>
            <a:r>
              <a:rPr lang="en-US" dirty="0"/>
              <a:t>Failure to Discipline </a:t>
            </a:r>
          </a:p>
          <a:p>
            <a:endParaRPr lang="en-US" dirty="0"/>
          </a:p>
          <a:p>
            <a:endParaRPr lang="en-US" dirty="0"/>
          </a:p>
        </p:txBody>
      </p:sp>
      <p:sp>
        <p:nvSpPr>
          <p:cNvPr id="4" name="Footer Placeholder 3">
            <a:extLst>
              <a:ext uri="{FF2B5EF4-FFF2-40B4-BE49-F238E27FC236}">
                <a16:creationId xmlns:a16="http://schemas.microsoft.com/office/drawing/2014/main" id="{A7B427FF-4D6C-033C-84AB-9F27EADF7482}"/>
              </a:ext>
            </a:extLst>
          </p:cNvPr>
          <p:cNvSpPr>
            <a:spLocks noGrp="1"/>
          </p:cNvSpPr>
          <p:nvPr>
            <p:ph type="ftr" sz="quarter" idx="11"/>
          </p:nvPr>
        </p:nvSpPr>
        <p:spPr/>
        <p:txBody>
          <a:bodyPr/>
          <a:lstStyle/>
          <a:p>
            <a:r>
              <a:rPr lang="en-US">
                <a:solidFill>
                  <a:prstClr val="white">
                    <a:tint val="75000"/>
                  </a:prstClr>
                </a:solidFill>
              </a:rPr>
              <a:t>Stephen Campbell 2022 - LLRMI</a:t>
            </a:r>
          </a:p>
        </p:txBody>
      </p:sp>
      <p:sp>
        <p:nvSpPr>
          <p:cNvPr id="5" name="Slide Number Placeholder 4">
            <a:extLst>
              <a:ext uri="{FF2B5EF4-FFF2-40B4-BE49-F238E27FC236}">
                <a16:creationId xmlns:a16="http://schemas.microsoft.com/office/drawing/2014/main" id="{10D85845-2C45-28A1-8CA4-2CD8766BB6DA}"/>
              </a:ext>
            </a:extLst>
          </p:cNvPr>
          <p:cNvSpPr>
            <a:spLocks noGrp="1"/>
          </p:cNvSpPr>
          <p:nvPr>
            <p:ph type="sldNum" sz="quarter" idx="12"/>
          </p:nvPr>
        </p:nvSpPr>
        <p:spPr/>
        <p:txBody>
          <a:bodyPr/>
          <a:lstStyle/>
          <a:p>
            <a:fld id="{05A2AAE7-7A3E-4C13-A1DB-B0AD3A5702D6}" type="slidenum">
              <a:rPr lang="en-US" smtClean="0">
                <a:solidFill>
                  <a:prstClr val="white">
                    <a:tint val="75000"/>
                  </a:prstClr>
                </a:solidFill>
              </a:rPr>
              <a:pPr/>
              <a:t>4</a:t>
            </a:fld>
            <a:endParaRPr lang="en-US">
              <a:solidFill>
                <a:prstClr val="white">
                  <a:tint val="75000"/>
                </a:prstClr>
              </a:solidFill>
            </a:endParaRPr>
          </a:p>
        </p:txBody>
      </p:sp>
    </p:spTree>
    <p:extLst>
      <p:ext uri="{BB962C8B-B14F-4D97-AF65-F5344CB8AC3E}">
        <p14:creationId xmlns:p14="http://schemas.microsoft.com/office/powerpoint/2010/main" val="184590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579-46F0-7DA9-042E-591EF86A874E}"/>
              </a:ext>
            </a:extLst>
          </p:cNvPr>
          <p:cNvSpPr>
            <a:spLocks noGrp="1"/>
          </p:cNvSpPr>
          <p:nvPr>
            <p:ph type="title"/>
          </p:nvPr>
        </p:nvSpPr>
        <p:spPr/>
        <p:txBody>
          <a:bodyPr/>
          <a:lstStyle/>
          <a:p>
            <a:r>
              <a:rPr lang="en-US" dirty="0"/>
              <a:t>High – Risk Operations </a:t>
            </a:r>
          </a:p>
        </p:txBody>
      </p:sp>
      <p:sp>
        <p:nvSpPr>
          <p:cNvPr id="3" name="Content Placeholder 2">
            <a:extLst>
              <a:ext uri="{FF2B5EF4-FFF2-40B4-BE49-F238E27FC236}">
                <a16:creationId xmlns:a16="http://schemas.microsoft.com/office/drawing/2014/main" id="{58ABCCDB-6CBE-5B17-AEDD-D22ECF2AEE5B}"/>
              </a:ext>
            </a:extLst>
          </p:cNvPr>
          <p:cNvSpPr>
            <a:spLocks noGrp="1"/>
          </p:cNvSpPr>
          <p:nvPr>
            <p:ph idx="1"/>
          </p:nvPr>
        </p:nvSpPr>
        <p:spPr/>
        <p:txBody>
          <a:bodyPr>
            <a:normAutofit fontScale="92500" lnSpcReduction="20000"/>
          </a:bodyPr>
          <a:lstStyle/>
          <a:p>
            <a:r>
              <a:rPr lang="en-US" dirty="0"/>
              <a:t>Use of Force</a:t>
            </a:r>
          </a:p>
          <a:p>
            <a:pPr marL="0" indent="0">
              <a:buNone/>
            </a:pPr>
            <a:endParaRPr lang="en-US" dirty="0"/>
          </a:p>
          <a:p>
            <a:r>
              <a:rPr lang="en-US" dirty="0"/>
              <a:t>Search Warrant Execution</a:t>
            </a:r>
          </a:p>
          <a:p>
            <a:pPr marL="0" indent="0">
              <a:buNone/>
            </a:pPr>
            <a:r>
              <a:rPr lang="en-US" dirty="0"/>
              <a:t> </a:t>
            </a:r>
          </a:p>
          <a:p>
            <a:r>
              <a:rPr lang="en-US" dirty="0"/>
              <a:t>Vehicle Pursuit</a:t>
            </a:r>
          </a:p>
          <a:p>
            <a:pPr marL="0" indent="0">
              <a:buNone/>
            </a:pPr>
            <a:endParaRPr lang="en-US" dirty="0"/>
          </a:p>
          <a:p>
            <a:r>
              <a:rPr lang="en-US" dirty="0"/>
              <a:t>Property and Evidence</a:t>
            </a:r>
          </a:p>
          <a:p>
            <a:endParaRPr lang="en-US" dirty="0"/>
          </a:p>
          <a:p>
            <a:r>
              <a:rPr lang="en-US" dirty="0"/>
              <a:t>Stop, Arrest &amp; Search </a:t>
            </a:r>
          </a:p>
          <a:p>
            <a:endParaRPr lang="en-US" dirty="0"/>
          </a:p>
        </p:txBody>
      </p:sp>
      <p:sp>
        <p:nvSpPr>
          <p:cNvPr id="4" name="Footer Placeholder 3">
            <a:extLst>
              <a:ext uri="{FF2B5EF4-FFF2-40B4-BE49-F238E27FC236}">
                <a16:creationId xmlns:a16="http://schemas.microsoft.com/office/drawing/2014/main" id="{656A53D1-5DD1-35DA-C42E-ED82BB436693}"/>
              </a:ext>
            </a:extLst>
          </p:cNvPr>
          <p:cNvSpPr>
            <a:spLocks noGrp="1"/>
          </p:cNvSpPr>
          <p:nvPr>
            <p:ph type="ftr" sz="quarter" idx="11"/>
          </p:nvPr>
        </p:nvSpPr>
        <p:spPr/>
        <p:txBody>
          <a:bodyPr/>
          <a:lstStyle/>
          <a:p>
            <a:r>
              <a:rPr lang="en-US">
                <a:solidFill>
                  <a:prstClr val="white">
                    <a:tint val="75000"/>
                  </a:prstClr>
                </a:solidFill>
              </a:rPr>
              <a:t>Stephen Campbell 2022 - LLRMI</a:t>
            </a:r>
          </a:p>
        </p:txBody>
      </p:sp>
      <p:sp>
        <p:nvSpPr>
          <p:cNvPr id="5" name="Slide Number Placeholder 4">
            <a:extLst>
              <a:ext uri="{FF2B5EF4-FFF2-40B4-BE49-F238E27FC236}">
                <a16:creationId xmlns:a16="http://schemas.microsoft.com/office/drawing/2014/main" id="{8F621FEB-54CA-AD10-2920-9A745CD1FB94}"/>
              </a:ext>
            </a:extLst>
          </p:cNvPr>
          <p:cNvSpPr>
            <a:spLocks noGrp="1"/>
          </p:cNvSpPr>
          <p:nvPr>
            <p:ph type="sldNum" sz="quarter" idx="12"/>
          </p:nvPr>
        </p:nvSpPr>
        <p:spPr/>
        <p:txBody>
          <a:bodyPr/>
          <a:lstStyle/>
          <a:p>
            <a:fld id="{05A2AAE7-7A3E-4C13-A1DB-B0AD3A5702D6}" type="slidenum">
              <a:rPr lang="en-US" smtClean="0">
                <a:solidFill>
                  <a:prstClr val="white">
                    <a:tint val="75000"/>
                  </a:prstClr>
                </a:solidFill>
              </a:rPr>
              <a:pPr/>
              <a:t>5</a:t>
            </a:fld>
            <a:endParaRPr lang="en-US">
              <a:solidFill>
                <a:prstClr val="white">
                  <a:tint val="75000"/>
                </a:prstClr>
              </a:solidFill>
            </a:endParaRPr>
          </a:p>
        </p:txBody>
      </p:sp>
    </p:spTree>
    <p:extLst>
      <p:ext uri="{BB962C8B-B14F-4D97-AF65-F5344CB8AC3E}">
        <p14:creationId xmlns:p14="http://schemas.microsoft.com/office/powerpoint/2010/main" val="184640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2313</TotalTime>
  <Words>298</Words>
  <Application>Microsoft Office PowerPoint</Application>
  <PresentationFormat>On-screen Show (4:3)</PresentationFormat>
  <Paragraphs>61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Times New Roman</vt:lpstr>
      <vt:lpstr>1_Office Theme</vt:lpstr>
      <vt:lpstr> </vt:lpstr>
      <vt:lpstr>Need for Policies and Procedures</vt:lpstr>
      <vt:lpstr>Policy</vt:lpstr>
      <vt:lpstr>Liability Frequently Occurs When</vt:lpstr>
      <vt:lpstr>High – Risk Operations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Awareness</dc:title>
  <dc:creator>John Ryan</dc:creator>
  <cp:lastModifiedBy>Owner</cp:lastModifiedBy>
  <cp:revision>75</cp:revision>
  <dcterms:created xsi:type="dcterms:W3CDTF">2015-05-14T13:58:55Z</dcterms:created>
  <dcterms:modified xsi:type="dcterms:W3CDTF">2022-10-06T14:29:51Z</dcterms:modified>
</cp:coreProperties>
</file>