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90" r:id="rId9"/>
    <p:sldId id="291" r:id="rId10"/>
    <p:sldId id="257" r:id="rId11"/>
    <p:sldId id="258" r:id="rId12"/>
    <p:sldId id="259" r:id="rId13"/>
    <p:sldId id="260" r:id="rId14"/>
    <p:sldId id="261" r:id="rId15"/>
    <p:sldId id="264" r:id="rId16"/>
    <p:sldId id="262" r:id="rId17"/>
    <p:sldId id="263" r:id="rId18"/>
    <p:sldId id="265" r:id="rId19"/>
    <p:sldId id="269" r:id="rId20"/>
    <p:sldId id="268" r:id="rId21"/>
    <p:sldId id="270" r:id="rId22"/>
    <p:sldId id="267" r:id="rId23"/>
    <p:sldId id="271" r:id="rId24"/>
    <p:sldId id="272" r:id="rId25"/>
    <p:sldId id="273" r:id="rId26"/>
    <p:sldId id="274" r:id="rId27"/>
    <p:sldId id="275" r:id="rId28"/>
    <p:sldId id="276" r:id="rId29"/>
    <p:sldId id="289" r:id="rId30"/>
    <p:sldId id="277" r:id="rId31"/>
    <p:sldId id="278" r:id="rId32"/>
    <p:sldId id="279" r:id="rId33"/>
    <p:sldId id="288" r:id="rId34"/>
    <p:sldId id="286" r:id="rId35"/>
    <p:sldId id="287" r:id="rId3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1" autoAdjust="0"/>
    <p:restoredTop sz="94660"/>
  </p:normalViewPr>
  <p:slideViewPr>
    <p:cSldViewPr snapToGrid="0">
      <p:cViewPr varScale="1">
        <p:scale>
          <a:sx n="54" d="100"/>
          <a:sy n="54" d="100"/>
        </p:scale>
        <p:origin x="-72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14475-8FAC-4C35-8BF6-BF7C965CAC0A}" type="datetimeFigureOut">
              <a:rPr lang="en-US" smtClean="0"/>
              <a:t>10/9/2022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D532B-66CA-4987-B06A-99ADD5A079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4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47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9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69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997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69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88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40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6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10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39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84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89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97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62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88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0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14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71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39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48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9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12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16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3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67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63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7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31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40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60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D532B-66CA-4987-B06A-99ADD5A0790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0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nderson@okg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kosoff@okgc.com" TargetMode="External"/><Relationship Id="rId4" Type="http://schemas.openxmlformats.org/officeDocument/2006/relationships/hyperlink" Target="mailto:jbruch@okgc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B6632-1679-8106-F677-294B6BAF4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9945997" cy="2347620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/>
              <a:t>NEW EMPLOYMENT LAWS ALL ENTITIES SHOULD KNOW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E5F85D-6832-4A7D-D12F-6B5BDF457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403" y="3742267"/>
            <a:ext cx="8637072" cy="16552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Roundtable Discussion with Attorneys from OKGC Law, LLC</a:t>
            </a:r>
          </a:p>
          <a:p>
            <a:r>
              <a:rPr lang="en-US" dirty="0"/>
              <a:t>Karin Anderson, Julie Bruch and Cliff Kosoff</a:t>
            </a:r>
          </a:p>
          <a:p>
            <a:r>
              <a:rPr lang="en-US" dirty="0">
                <a:hlinkClick r:id="rId3"/>
              </a:rPr>
              <a:t>kanderson@okgc.com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jbruch@okgc.com</a:t>
            </a:r>
            <a:r>
              <a:rPr lang="en-US" dirty="0"/>
              <a:t>; </a:t>
            </a:r>
            <a:r>
              <a:rPr lang="en-US" dirty="0">
                <a:hlinkClick r:id="rId5"/>
              </a:rPr>
              <a:t>ckosoff@okgc.com</a:t>
            </a:r>
            <a:r>
              <a:rPr lang="en-US" dirty="0"/>
              <a:t>	</a:t>
            </a:r>
          </a:p>
          <a:p>
            <a:r>
              <a:rPr lang="en-US" dirty="0"/>
              <a:t>October 11,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47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C4916-45E1-DC78-E5DB-9E9E261E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3600" dirty="0"/>
              <a:t>Criminal Background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3EFCE9-C6A4-70B4-6369-EF2681436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Illinois Human Rights Act, 775 ILCS 5/1 et seq.</a:t>
            </a:r>
          </a:p>
          <a:p>
            <a:r>
              <a:rPr lang="en-US" dirty="0"/>
              <a:t>Senate Bill 1480 amended the Illinois Human Rights Act to impose new requirements on employers that perform criminal background checks on their employees.</a:t>
            </a:r>
          </a:p>
          <a:p>
            <a:r>
              <a:rPr lang="en-US" dirty="0"/>
              <a:t>The “Amendment” was intended to provide individuals who                         have been involved with the criminal justice system a fair                         chance to obtain employment by restricting the use of                             criminal conviction records</a:t>
            </a:r>
          </a:p>
          <a:p>
            <a:r>
              <a:rPr lang="en-US" b="1" dirty="0"/>
              <a:t>Effective March 23, 2021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B49B4A-76B1-4FAA-7F35-989869439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712" y="389248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5140CE-5D0C-04F6-E8D2-93A5B998F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Use of Conviction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6E3864-CB13-2CC7-9F30-2F01644040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Employers who perform criminal background checks are required to perform an individualized assessment </a:t>
            </a:r>
            <a:r>
              <a:rPr lang="en-US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basing an adverse employment decision on an individual’s “conviction record.” </a:t>
            </a:r>
          </a:p>
          <a:p>
            <a:endParaRPr lang="en-US" sz="18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16E3582-5999-7C21-A945-73AE288158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7809" y="2165621"/>
            <a:ext cx="4645025" cy="30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4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8DB12-AC19-9C79-C471-C5FAC193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Individualized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7A0FF-39E5-677E-4432-013C13CC7B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Substantial Relationship</a:t>
            </a:r>
          </a:p>
          <a:p>
            <a:pPr marL="0" indent="0">
              <a:buNone/>
            </a:pPr>
            <a:r>
              <a:rPr lang="en-US" dirty="0"/>
              <a:t>Does the position offer the opportunity for the same or similar offense to occur or will circumstances the led to past conduct recur in the position?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315B9C-1C43-D3BA-0F74-69B02B1341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Unreasonable Risk</a:t>
            </a:r>
          </a:p>
          <a:p>
            <a:pPr marL="0" indent="0">
              <a:buNone/>
            </a:pPr>
            <a:r>
              <a:rPr lang="en-US" dirty="0"/>
              <a:t>Does the individual pose an unreasonable risk to property or safety of the employer’s workforce, customers or members of the public?</a:t>
            </a:r>
          </a:p>
        </p:txBody>
      </p:sp>
    </p:spTree>
    <p:extLst>
      <p:ext uri="{BB962C8B-B14F-4D97-AF65-F5344CB8AC3E}">
        <p14:creationId xmlns:p14="http://schemas.microsoft.com/office/powerpoint/2010/main" val="22181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9A5A9-6355-8D96-EC57-70440F0E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Mitigating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FEF3DF-F4DF-B90B-41C1-7D1218448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factors are those used by the                                                                 EEOC in the EEOC’s 2012 Enforcement                                                    Guidance </a:t>
            </a:r>
          </a:p>
          <a:p>
            <a:r>
              <a:rPr lang="en-US" dirty="0"/>
              <a:t>Now they are required by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45191E-94A9-5B63-16AE-8A016768D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78" y="2478049"/>
            <a:ext cx="3211748" cy="22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96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3D635-35C6-3DE5-FE53-99B8E045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Mitigating Factors to Consider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62AA6191-E3CA-2776-E56F-412265CC0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1147" y="2171700"/>
            <a:ext cx="4941094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B6E00-AE90-3EF1-4DF8-F5FE8FD7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More Mitigating Factors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125EA06-4E78-3A5D-8E93-685FDC2A6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39617" y="2171700"/>
            <a:ext cx="4984154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2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D2924-C70B-8B18-3952-9FAA74EB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More Mitigating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5CA39E-3D5F-E875-9A22-0CCD9CF0B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F3AFD1-C68D-8275-D618-FE476C49D3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776150" y="2308665"/>
            <a:ext cx="4181475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5A3BA-43D0-190E-5B49-1378CFA9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Preliminary Decision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7ECB4D5-B17E-B5D4-FACF-D1E9AD15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 </a:t>
            </a:r>
            <a:r>
              <a:rPr lang="en-US" dirty="0"/>
              <a:t>must contain ALL of the following:</a:t>
            </a:r>
          </a:p>
          <a:p>
            <a:pPr lvl="1"/>
            <a:r>
              <a:rPr lang="en-US" sz="2000" dirty="0"/>
              <a:t>The disqualifying conviction </a:t>
            </a:r>
          </a:p>
          <a:p>
            <a:pPr lvl="1"/>
            <a:r>
              <a:rPr lang="en-US" sz="2000" b="1" dirty="0"/>
              <a:t>The employer’s reasoning for disqualification</a:t>
            </a:r>
          </a:p>
          <a:p>
            <a:pPr lvl="1"/>
            <a:r>
              <a:rPr lang="en-US" sz="2000" dirty="0"/>
              <a:t>A copy of the conviction report</a:t>
            </a:r>
          </a:p>
          <a:p>
            <a:pPr lvl="1"/>
            <a:r>
              <a:rPr lang="en-US" sz="2000" dirty="0"/>
              <a:t>Explanation of employee’s right to 5+ days to respond </a:t>
            </a:r>
          </a:p>
        </p:txBody>
      </p:sp>
    </p:spTree>
    <p:extLst>
      <p:ext uri="{BB962C8B-B14F-4D97-AF65-F5344CB8AC3E}">
        <p14:creationId xmlns:p14="http://schemas.microsoft.com/office/powerpoint/2010/main" val="269147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C83BC-842C-EC02-100E-8C40F79C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Final Decision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BDD18E1-BCE2-DAD9-5931-EF5984DD92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Notice </a:t>
            </a:r>
            <a:r>
              <a:rPr lang="en-US" dirty="0"/>
              <a:t>must contain ALL of the following:</a:t>
            </a:r>
          </a:p>
          <a:p>
            <a:pPr lvl="1"/>
            <a:r>
              <a:rPr lang="en-US" dirty="0"/>
              <a:t>The disqualifying conviction </a:t>
            </a:r>
          </a:p>
          <a:p>
            <a:pPr lvl="1"/>
            <a:r>
              <a:rPr lang="en-US" b="1" dirty="0"/>
              <a:t>The employer’s reasoning for disqualification</a:t>
            </a:r>
          </a:p>
          <a:p>
            <a:pPr lvl="1"/>
            <a:r>
              <a:rPr lang="en-US" dirty="0"/>
              <a:t>Procedure for challenging or reconsidering decision</a:t>
            </a:r>
          </a:p>
          <a:p>
            <a:pPr lvl="1"/>
            <a:r>
              <a:rPr lang="en-US" b="1" dirty="0"/>
              <a:t>Explanation of employee’s right to file a charge with the IDHR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85" y="2208627"/>
            <a:ext cx="4604092" cy="306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13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CCD655A-3C4A-8B1F-1174-9FE58F5D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Jett Hawkins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133549A-DC99-1E10-F044-A783A3F1C4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Jett Hawkins was a 4-year old boy in Chicago who was sent home from school for wearing his hair in braids and a ponytail in violation of the school’s dress code.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04C5F13-1DED-1DFD-1CE9-E80B981ADE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5917" y="2171700"/>
            <a:ext cx="3665191" cy="32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1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3F8B7-51D5-57F2-50A4-3F164F82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Illinois Safety, Accountability, Fairness and Equity-Today Act (SAFE-T 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0C6777-E947-A645-F786-EBAFAB86A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/>
              <a:t>January 22, 2021, Governor Pritzker signed House Bill 3653 which implemented sweeping reform impacting many aspects of the criminal justice </a:t>
            </a:r>
            <a:r>
              <a:rPr lang="en-US" dirty="0" smtClean="0"/>
              <a:t>system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Effective </a:t>
            </a:r>
            <a:r>
              <a:rPr lang="en-US" b="1" dirty="0"/>
              <a:t>July 1, 2021 </a:t>
            </a:r>
            <a:r>
              <a:rPr lang="en-US" dirty="0"/>
              <a:t>(many provisions)</a:t>
            </a:r>
          </a:p>
        </p:txBody>
      </p:sp>
    </p:spTree>
    <p:extLst>
      <p:ext uri="{BB962C8B-B14F-4D97-AF65-F5344CB8AC3E}">
        <p14:creationId xmlns:p14="http://schemas.microsoft.com/office/powerpoint/2010/main" val="4255915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12F05-6A8F-ECAA-E55D-FDEC1B7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Jett Hawkins Law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F4AF342-C894-138A-AAF1-3AE5B2E65F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8713" y="2486594"/>
            <a:ext cx="4645025" cy="265157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F8838A-5DD6-52CF-B2CB-A0747AFBEB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Illinois Public Act </a:t>
            </a:r>
            <a:r>
              <a:rPr lang="en-US" dirty="0" smtClean="0"/>
              <a:t>102-0360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Amended Illinois School Code, 105 ILCS 5/2 et seq.</a:t>
            </a:r>
          </a:p>
          <a:p>
            <a:endParaRPr lang="en-US" dirty="0" smtClean="0"/>
          </a:p>
          <a:p>
            <a:r>
              <a:rPr lang="en-US" b="1" dirty="0" smtClean="0"/>
              <a:t>Effective </a:t>
            </a:r>
            <a:r>
              <a:rPr lang="en-US" b="1" dirty="0"/>
              <a:t>January 1, 2022</a:t>
            </a:r>
          </a:p>
        </p:txBody>
      </p:sp>
    </p:spTree>
    <p:extLst>
      <p:ext uri="{BB962C8B-B14F-4D97-AF65-F5344CB8AC3E}">
        <p14:creationId xmlns:p14="http://schemas.microsoft.com/office/powerpoint/2010/main" val="1890287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19D11E7-A221-70D3-B195-68769143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3600" dirty="0"/>
              <a:t>Create a Respectful and Open Workplace for Natural </a:t>
            </a:r>
            <a:r>
              <a:rPr lang="en-US" sz="3600" dirty="0" smtClean="0"/>
              <a:t>hair Act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095011-40C6-6FB3-F3FB-C7A673B475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CROWN Act</a:t>
            </a:r>
            <a:endParaRPr lang="en-US" dirty="0"/>
          </a:p>
          <a:p>
            <a:r>
              <a:rPr lang="en-US" dirty="0"/>
              <a:t>Movement began in California in 2019 by Dove, the CROWN Coalition and State Senator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89467D8-61BE-02C3-6AD1-D26F12AF2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6236" y="2409417"/>
            <a:ext cx="4538664" cy="27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06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5F89E6F7-C4CD-B005-ADC7-E557009E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CROWN Act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940B059C-8B3B-06F1-BAEF-73ADA0DA59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8741" y="2374546"/>
            <a:ext cx="4870024" cy="2718153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E949B7D6-CA43-EC50-0633-B31EFDDBEB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Amends Illinois Human Rights Act, 775 ILCS 5/1 et seq.</a:t>
            </a:r>
          </a:p>
          <a:p>
            <a:r>
              <a:rPr lang="en-US" dirty="0" smtClean="0"/>
              <a:t>Protects </a:t>
            </a:r>
            <a:r>
              <a:rPr lang="en-US" dirty="0"/>
              <a:t>hairstyles historically associated with race, ethnicity, or hair texture such as braids, locs and twists </a:t>
            </a:r>
          </a:p>
          <a:p>
            <a:r>
              <a:rPr lang="en-US" b="1" dirty="0"/>
              <a:t>Effective January 1,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62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AFA1D-7D73-E705-7B19-5313AE16C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One Day Rest in Seven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EAC4C1-4584-26C7-18F2-C99B777E17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Senate Bill 3146 amends </a:t>
            </a:r>
            <a:r>
              <a:rPr lang="en-US" dirty="0"/>
              <a:t>ODRISA, 820 ILCS 140/1 et seq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Clarifies </a:t>
            </a:r>
            <a:r>
              <a:rPr lang="en-US" dirty="0"/>
              <a:t>the definition of the workweek and potential penalties. </a:t>
            </a:r>
            <a:endParaRPr lang="en-US" dirty="0" smtClean="0"/>
          </a:p>
          <a:p>
            <a:r>
              <a:rPr lang="en-US" b="1" dirty="0" smtClean="0"/>
              <a:t>Effective </a:t>
            </a:r>
            <a:r>
              <a:rPr lang="en-US" b="1" dirty="0"/>
              <a:t>January 1,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79D13BE-7E76-8933-90B0-81065B34E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2678" y="2487681"/>
            <a:ext cx="3954009" cy="263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8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3BB88-196F-5426-7304-630F60AC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Illinois Minimum Wage Law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65039ED-EAFB-8076-DF0D-9E6D53B4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235199"/>
            <a:ext cx="9603275" cy="3231145"/>
          </a:xfrm>
        </p:spPr>
        <p:txBody>
          <a:bodyPr anchor="ctr">
            <a:normAutofit/>
          </a:bodyPr>
          <a:lstStyle/>
          <a:p>
            <a:r>
              <a:rPr lang="en-US" sz="1800" dirty="0"/>
              <a:t>820 ILCS 105/1 et seq.</a:t>
            </a:r>
          </a:p>
          <a:p>
            <a:r>
              <a:rPr lang="en-US" sz="1800" dirty="0"/>
              <a:t>Minimum wage in Illinois is $12/hour</a:t>
            </a:r>
          </a:p>
          <a:p>
            <a:r>
              <a:rPr lang="en-US" sz="1800" dirty="0"/>
              <a:t>On January 1, 2023, minimum wage will be $13/hour</a:t>
            </a:r>
          </a:p>
          <a:p>
            <a:r>
              <a:rPr lang="en-US" sz="1800" dirty="0"/>
              <a:t>On January 1, 2024, minimum wage will be $14/hour</a:t>
            </a:r>
          </a:p>
          <a:p>
            <a:r>
              <a:rPr lang="en-US" sz="1800" dirty="0"/>
              <a:t>On January , 2025, minimum wage will be $15/hour</a:t>
            </a:r>
          </a:p>
          <a:p>
            <a:r>
              <a:rPr lang="en-US" sz="1800" i="1" dirty="0"/>
              <a:t>Note: As of July 1, 2022, minimum wage in Chicago is $14.50 (4-20 employees) and $15.40/hour (21 or more employees)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119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64046-B4FE-2351-510D-CBAB6C4D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Illinois Family Bereavement Leave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7FE8D1-F502-4F68-6A88-97E66499E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820 ILCS 154/1 et seq.</a:t>
            </a:r>
          </a:p>
          <a:p>
            <a:r>
              <a:rPr lang="en-US" dirty="0"/>
              <a:t>Amends the Child Bereavement Leave Law to include leave </a:t>
            </a:r>
            <a:r>
              <a:rPr lang="en-US" dirty="0" smtClean="0"/>
              <a:t>for:</a:t>
            </a:r>
          </a:p>
          <a:p>
            <a:pPr lvl="1"/>
            <a:r>
              <a:rPr lang="en-US" dirty="0" smtClean="0"/>
              <a:t>death </a:t>
            </a:r>
            <a:r>
              <a:rPr lang="en-US" dirty="0"/>
              <a:t>of a covered family member </a:t>
            </a:r>
            <a:endParaRPr lang="en-US" dirty="0" smtClean="0"/>
          </a:p>
          <a:p>
            <a:pPr lvl="1"/>
            <a:r>
              <a:rPr lang="en-US" dirty="0" smtClean="0"/>
              <a:t>reasons </a:t>
            </a:r>
            <a:r>
              <a:rPr lang="en-US" dirty="0"/>
              <a:t>related to pregnancy, fertility, adoption and surrogacy</a:t>
            </a:r>
          </a:p>
          <a:p>
            <a:r>
              <a:rPr lang="en-US" dirty="0"/>
              <a:t>Maximum of 10 working days of unpaid leave</a:t>
            </a:r>
          </a:p>
          <a:p>
            <a:endParaRPr lang="en-US" b="1" dirty="0" smtClean="0"/>
          </a:p>
          <a:p>
            <a:r>
              <a:rPr lang="en-US" b="1" dirty="0" smtClean="0"/>
              <a:t>Effective </a:t>
            </a:r>
            <a:r>
              <a:rPr lang="en-US" b="1" dirty="0"/>
              <a:t>January 1, 2023</a:t>
            </a:r>
          </a:p>
        </p:txBody>
      </p:sp>
    </p:spTree>
    <p:extLst>
      <p:ext uri="{BB962C8B-B14F-4D97-AF65-F5344CB8AC3E}">
        <p14:creationId xmlns:p14="http://schemas.microsoft.com/office/powerpoint/2010/main" val="3076859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9315D5D-F677-82D7-DE4B-F77EF295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Family Bereavement Leave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90C1281-780C-933A-84D0-F0BE2EE249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/>
              <a:t>Covered family member Includes:</a:t>
            </a:r>
          </a:p>
          <a:p>
            <a:r>
              <a:rPr lang="en-US" dirty="0"/>
              <a:t>Parent, step parent, parent-in-law (FMLA excludes)</a:t>
            </a:r>
          </a:p>
          <a:p>
            <a:r>
              <a:rPr lang="en-US" dirty="0"/>
              <a:t>Spouse </a:t>
            </a:r>
          </a:p>
          <a:p>
            <a:r>
              <a:rPr lang="en-US" dirty="0"/>
              <a:t>Domestic partner</a:t>
            </a:r>
          </a:p>
          <a:p>
            <a:r>
              <a:rPr lang="en-US" dirty="0"/>
              <a:t>Child (step, adopted, foster, ward, over 18 incapable of self-care)</a:t>
            </a:r>
          </a:p>
          <a:p>
            <a:r>
              <a:rPr lang="en-US" dirty="0"/>
              <a:t>Child-in-law</a:t>
            </a:r>
          </a:p>
          <a:p>
            <a:r>
              <a:rPr lang="en-US" dirty="0"/>
              <a:t>Sibling</a:t>
            </a:r>
          </a:p>
          <a:p>
            <a:r>
              <a:rPr lang="en-US" dirty="0"/>
              <a:t>Grandparent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707BBD-7368-7189-87E0-3D4F135FCF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/>
              <a:t>Reasons related to pregnancy, fertility, adoption and surrogacy include</a:t>
            </a:r>
            <a:r>
              <a:rPr lang="en-US" dirty="0"/>
              <a:t>:</a:t>
            </a:r>
          </a:p>
          <a:p>
            <a:r>
              <a:rPr lang="en-US" dirty="0"/>
              <a:t>Miscarriage</a:t>
            </a:r>
          </a:p>
          <a:p>
            <a:r>
              <a:rPr lang="en-US" dirty="0"/>
              <a:t>Unsuccessful intrauterine insemination or assisted reproductive technology procedure</a:t>
            </a:r>
          </a:p>
          <a:p>
            <a:r>
              <a:rPr lang="en-US" dirty="0"/>
              <a:t>Failed adoption</a:t>
            </a:r>
          </a:p>
          <a:p>
            <a:r>
              <a:rPr lang="en-US" dirty="0"/>
              <a:t>Failed surrogacy agreement</a:t>
            </a:r>
          </a:p>
          <a:p>
            <a:r>
              <a:rPr lang="en-US" dirty="0"/>
              <a:t>Diagnosis negatively impacting pregnancy or fertility</a:t>
            </a:r>
          </a:p>
          <a:p>
            <a:r>
              <a:rPr lang="en-US" dirty="0"/>
              <a:t>Stillbirth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01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7B314-E8F7-53C0-4A5C-FAC9242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Illinois Personnel Record Review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C4F0C1-EE15-7A8B-9B79-52C7871E36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i="1" dirty="0" smtClean="0"/>
          </a:p>
          <a:p>
            <a:r>
              <a:rPr lang="fr-FR" dirty="0" smtClean="0"/>
              <a:t>820 </a:t>
            </a:r>
            <a:r>
              <a:rPr lang="fr-FR" dirty="0"/>
              <a:t>ILCS 40/1 et </a:t>
            </a:r>
            <a:r>
              <a:rPr lang="fr-FR" dirty="0" err="1"/>
              <a:t>seq</a:t>
            </a:r>
            <a:r>
              <a:rPr lang="fr-FR" dirty="0" smtClean="0"/>
              <a:t>.</a:t>
            </a:r>
          </a:p>
          <a:p>
            <a:r>
              <a:rPr lang="en-US" i="1" dirty="0" smtClean="0"/>
              <a:t>Kenneth </a:t>
            </a:r>
            <a:r>
              <a:rPr lang="en-US" i="1" dirty="0"/>
              <a:t>Scanlon v. Ignite Org</a:t>
            </a:r>
            <a:r>
              <a:rPr lang="en-US" dirty="0"/>
              <a:t>., 2022 IL App (1st) 211441 (September 16, 2022)</a:t>
            </a:r>
          </a:p>
          <a:p>
            <a:endParaRPr lang="en-US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46" y="2433711"/>
            <a:ext cx="4392711" cy="263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9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F2D34-EF73-144C-4C13-6493D249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Victims’ Economic Security and Safety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FAB318-47C3-EAA8-79BE-8CD118EAB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820 ILCS 180/1 et seq.</a:t>
            </a:r>
          </a:p>
          <a:p>
            <a:r>
              <a:rPr lang="en-US" dirty="0"/>
              <a:t>Expanded eligibility for leave to include “any other crime of violence” </a:t>
            </a:r>
          </a:p>
          <a:p>
            <a:r>
              <a:rPr lang="en-US" dirty="0"/>
              <a:t>Expanded definition of “family or household member” </a:t>
            </a:r>
          </a:p>
          <a:p>
            <a:r>
              <a:rPr lang="en-US" dirty="0"/>
              <a:t>Employee may choose which certification document to provide</a:t>
            </a:r>
          </a:p>
          <a:p>
            <a:r>
              <a:rPr lang="en-US" dirty="0"/>
              <a:t>Protects individuals “perceived to be” a victim </a:t>
            </a:r>
          </a:p>
          <a:p>
            <a:r>
              <a:rPr lang="en-US" dirty="0"/>
              <a:t>Added a confidentiality provision </a:t>
            </a:r>
          </a:p>
          <a:p>
            <a:r>
              <a:rPr lang="en-US" b="1" dirty="0"/>
              <a:t>Effective January 1, 2022</a:t>
            </a:r>
          </a:p>
        </p:txBody>
      </p:sp>
    </p:spTree>
    <p:extLst>
      <p:ext uri="{BB962C8B-B14F-4D97-AF65-F5344CB8AC3E}">
        <p14:creationId xmlns:p14="http://schemas.microsoft.com/office/powerpoint/2010/main" val="1891894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7CA813-7DF2-8DFB-B4EA-831B5BD5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Work Authorization Status Discrimination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14616C-4BFB-B7D5-2B6E-59BE12489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Act 102-0233</a:t>
            </a:r>
          </a:p>
          <a:p>
            <a:r>
              <a:rPr lang="en-US" dirty="0"/>
              <a:t>Added work authorization status to protected classifications under the IHRA</a:t>
            </a:r>
          </a:p>
          <a:p>
            <a:r>
              <a:rPr lang="en-US" dirty="0"/>
              <a:t>Cannot discriminate in any employment action (hiring, discipline, promotion, termination, etc.) on basis of work authorization status</a:t>
            </a:r>
          </a:p>
          <a:p>
            <a:r>
              <a:rPr lang="en-US" b="1" dirty="0"/>
              <a:t>Effective August 2, 2021</a:t>
            </a:r>
          </a:p>
        </p:txBody>
      </p:sp>
    </p:spTree>
    <p:extLst>
      <p:ext uri="{BB962C8B-B14F-4D97-AF65-F5344CB8AC3E}">
        <p14:creationId xmlns:p14="http://schemas.microsoft.com/office/powerpoint/2010/main" val="291469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16BDC-0F3D-FD3C-7CF0-E8E3B17B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 smtClean="0"/>
              <a:t>Policing </a:t>
            </a:r>
            <a:r>
              <a:rPr lang="en-US" sz="3600" dirty="0"/>
              <a:t>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21909B-60A6-52B2-D15E-BF3E14AC5F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of Force</a:t>
            </a:r>
          </a:p>
          <a:p>
            <a:r>
              <a:rPr lang="en-US" dirty="0"/>
              <a:t>Complaints and Misconduct</a:t>
            </a:r>
          </a:p>
          <a:p>
            <a:r>
              <a:rPr lang="en-US" dirty="0"/>
              <a:t>Certification and Decertification Process</a:t>
            </a:r>
          </a:p>
          <a:p>
            <a:r>
              <a:rPr lang="en-US" dirty="0"/>
              <a:t>Other Police Provisions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0621A96-A824-E221-5712-EA62A72374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4765" y="2170907"/>
            <a:ext cx="4011922" cy="266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9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243B1-4BF6-76AD-431A-BD7AA3BA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Disability Discrimination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1F9A68-3F0B-C292-11D4-731842A2E7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Public Act 102-0419 amended the Illinois Human Rights Act, 775 ILCS 5/1-103(I)(2)</a:t>
            </a:r>
          </a:p>
          <a:p>
            <a:r>
              <a:rPr lang="en-US" dirty="0"/>
              <a:t>Prohibition of disability discrimination to include the individual’s </a:t>
            </a:r>
            <a:r>
              <a:rPr lang="en-US" b="1" i="1" dirty="0"/>
              <a:t>association with </a:t>
            </a:r>
            <a:r>
              <a:rPr lang="en-US" dirty="0"/>
              <a:t>a person with a disability.</a:t>
            </a:r>
          </a:p>
          <a:p>
            <a:r>
              <a:rPr lang="en-US" b="1" dirty="0"/>
              <a:t>Effective January 1,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5E0C0C8-9577-618E-203A-D01E6810CE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4250" y="2329822"/>
            <a:ext cx="2965450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0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46FFB-2DC5-82AF-5FDF-7974CB1B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Transgender Discrimination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CF01B3-860A-B8EB-A4A3-632ADD1B2B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it-IT" i="1" dirty="0"/>
              <a:t>Hobby Lobby Stores, Inc. v. Sommerville</a:t>
            </a:r>
            <a:r>
              <a:rPr lang="it-IT" dirty="0"/>
              <a:t>, No. 2-19-032, 2021 IL App (2d) 190362</a:t>
            </a:r>
          </a:p>
          <a:p>
            <a:r>
              <a:rPr lang="it-IT" dirty="0"/>
              <a:t>It is a violation of the Illinois Human Rights Act to deny </a:t>
            </a:r>
            <a:r>
              <a:rPr lang="en-US" dirty="0"/>
              <a:t>transgender employees the right to use the restroom conforming to their gender identity rather than the gender assigned at birth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6506A58-25EB-33EE-3FCD-B0980924A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1550" y="2165621"/>
            <a:ext cx="3130550" cy="3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6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C8D79-D460-0667-B50B-0966B282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Artificial Intelligence Video Interview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5AA66-49FE-172C-5D8E-0C5C8890FA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Public </a:t>
            </a:r>
            <a:r>
              <a:rPr lang="en-US" dirty="0"/>
              <a:t>Act 102-47 amended 820 ILCS 42/20(a)</a:t>
            </a:r>
          </a:p>
          <a:p>
            <a:r>
              <a:rPr lang="en-US" b="1" dirty="0" smtClean="0"/>
              <a:t>Effective </a:t>
            </a:r>
            <a:r>
              <a:rPr lang="en-US" b="1" dirty="0"/>
              <a:t>January 1, 2022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1" y="2082018"/>
            <a:ext cx="4517593" cy="300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345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1D337-481E-3FC8-1E66-F5741412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Illinois Equal Pay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75B4F8-7F5B-8129-F83A-245D8F0E7D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820 ILCS 112/1 et seq.</a:t>
            </a:r>
          </a:p>
          <a:p>
            <a:r>
              <a:rPr lang="en-US" dirty="0"/>
              <a:t>Prohibits unequal wages between:</a:t>
            </a:r>
          </a:p>
          <a:p>
            <a:pPr lvl="1"/>
            <a:r>
              <a:rPr lang="en-US" dirty="0"/>
              <a:t>men and women </a:t>
            </a:r>
          </a:p>
          <a:p>
            <a:pPr lvl="1"/>
            <a:r>
              <a:rPr lang="en-US" dirty="0"/>
              <a:t>African-American and non African-American</a:t>
            </a:r>
          </a:p>
          <a:p>
            <a:endParaRPr lang="en-US" dirty="0" smtClean="0"/>
          </a:p>
          <a:p>
            <a:r>
              <a:rPr lang="en-US" b="1" dirty="0" smtClean="0"/>
              <a:t>Effective </a:t>
            </a:r>
            <a:r>
              <a:rPr lang="en-US" b="1" dirty="0"/>
              <a:t>September 29, 2019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46" y="2110154"/>
            <a:ext cx="5261563" cy="30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651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85482-822C-402B-11E9-E907B6848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Paid Leaves of Absence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FB9CA9-D39A-CE2E-9373-C67FAA47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Employee Sick Leave Act (Public Act 99-0841)</a:t>
            </a:r>
          </a:p>
          <a:p>
            <a:r>
              <a:rPr lang="en-US" dirty="0"/>
              <a:t>Blood Donor Leave (820 ILCS 149/1 et seq.)</a:t>
            </a:r>
          </a:p>
          <a:p>
            <a:r>
              <a:rPr lang="en-US" dirty="0"/>
              <a:t>Voting Leave (10 ILCS 5/17-15)</a:t>
            </a:r>
          </a:p>
        </p:txBody>
      </p:sp>
    </p:spTree>
    <p:extLst>
      <p:ext uri="{BB962C8B-B14F-4D97-AF65-F5344CB8AC3E}">
        <p14:creationId xmlns:p14="http://schemas.microsoft.com/office/powerpoint/2010/main" val="1834511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3D7E1-8944-3712-6564-C180899F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Unpaid Leaves of Absence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DF198E-E4D6-872A-2D61-AD7CE8FD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Family and Medical Leave Act (29 U.S.C. 2601 et seq.)</a:t>
            </a:r>
          </a:p>
          <a:p>
            <a:r>
              <a:rPr lang="en-US" dirty="0"/>
              <a:t>Family Bereavement Leave (820 ILCS 154/1 et seq.)</a:t>
            </a:r>
          </a:p>
          <a:p>
            <a:r>
              <a:rPr lang="en-US" dirty="0"/>
              <a:t>Victim’s</a:t>
            </a:r>
            <a:r>
              <a:rPr lang="en-US" sz="2000" dirty="0"/>
              <a:t>’ Economic Security and Safety Act (820 ILCS 180/1 et seq.)</a:t>
            </a:r>
          </a:p>
          <a:p>
            <a:r>
              <a:rPr lang="en-US" dirty="0"/>
              <a:t>Americans with Disabilities Act (42 U.S.C. 12101 et seq.)</a:t>
            </a:r>
          </a:p>
          <a:p>
            <a:r>
              <a:rPr lang="en-US" dirty="0"/>
              <a:t>Jury Duty (705 ILCS 305/4.1)</a:t>
            </a:r>
          </a:p>
          <a:p>
            <a:r>
              <a:rPr lang="en-US" dirty="0"/>
              <a:t>Witness (Subpoenaed) (740 ILCS 175/6)</a:t>
            </a:r>
          </a:p>
          <a:p>
            <a:r>
              <a:rPr lang="en-US" dirty="0"/>
              <a:t>School Visitation (820 ILCS 147/1 et seq.)</a:t>
            </a:r>
          </a:p>
          <a:p>
            <a:r>
              <a:rPr lang="en-US" dirty="0"/>
              <a:t>Election Judge (10 ILCS 5/13-2.5 and 5/14-4.5)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2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23F47-B2D7-2C79-B7B8-80ADF9C7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Use of Force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29" y="1450635"/>
            <a:ext cx="3395963" cy="421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59" y="2236763"/>
            <a:ext cx="4952772" cy="276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68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9210F-959A-02D4-45F8-3E9CB9B9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Complaints and Misconduct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74" y="1991450"/>
            <a:ext cx="3474111" cy="346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27" y="2363371"/>
            <a:ext cx="5306704" cy="285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3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CD66A-F3BE-D7C4-188D-2C6FF50D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Certification and Decertification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FD7565-7826-B66A-B816-69C59744CA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Requires </a:t>
            </a:r>
            <a:r>
              <a:rPr lang="en-US" dirty="0"/>
              <a:t>verification of training and employment information (50 ILCS 705/8.4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Additional </a:t>
            </a:r>
            <a:r>
              <a:rPr lang="en-US" dirty="0"/>
              <a:t>sheriff qualifications (55 ILCS 5/3-6001.5)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777007-B5DC-5F9C-832C-49FD76AF7D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2838" y="2813889"/>
            <a:ext cx="4574928" cy="18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4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C7DAEE-F740-94FD-A69B-72C4D4BE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/>
              <a:t>Other Police Provisions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F904D7-A782-E4F8-8B0E-B2FFAF6526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15588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Requires reporting when an officer is dispatched to a mental health crisis or incident (50 ILCS 709/5-12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15588"/>
              </a:buClr>
              <a:buSzPct val="10000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15588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Provides for confidential mental health screenings and counseling for officers (50 ILCS 705/6)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F30E0CE-9FF0-A95D-BD64-7EA6B38C3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7684" y="2321808"/>
            <a:ext cx="4535862" cy="24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 smtClean="0"/>
              <a:t>Pretrial Highlights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29" y="2030426"/>
            <a:ext cx="3555597" cy="355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86" y="2560320"/>
            <a:ext cx="3779632" cy="251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21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dirty="0" smtClean="0"/>
              <a:t>Correctional Highlights</a:t>
            </a:r>
            <a:endParaRPr lang="en-US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42" y="2293034"/>
            <a:ext cx="4402421" cy="303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32" y="2278967"/>
            <a:ext cx="4730932" cy="314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17953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747</TotalTime>
  <Words>1209</Words>
  <Application>Microsoft Office PowerPoint</Application>
  <PresentationFormat>Custom</PresentationFormat>
  <Paragraphs>196</Paragraphs>
  <Slides>35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Gallery</vt:lpstr>
      <vt:lpstr>NEW EMPLOYMENT LAWS ALL ENTITIES SHOULD KNOW </vt:lpstr>
      <vt:lpstr>Illinois Safety, Accountability, Fairness and Equity-Today Act (SAFE-T Act)</vt:lpstr>
      <vt:lpstr>Policing Highlights</vt:lpstr>
      <vt:lpstr>Use of Force</vt:lpstr>
      <vt:lpstr>Complaints and Misconduct</vt:lpstr>
      <vt:lpstr>Certification and Decertification Process</vt:lpstr>
      <vt:lpstr>Other Police Provisions</vt:lpstr>
      <vt:lpstr>Pretrial Highlights</vt:lpstr>
      <vt:lpstr>Correctional Highlights</vt:lpstr>
      <vt:lpstr>Criminal Background Checks</vt:lpstr>
      <vt:lpstr>Use of Conviction Records</vt:lpstr>
      <vt:lpstr>Individualized Assessment</vt:lpstr>
      <vt:lpstr>Mitigating Factors</vt:lpstr>
      <vt:lpstr>Mitigating Factors to Consider</vt:lpstr>
      <vt:lpstr>More Mitigating Factors</vt:lpstr>
      <vt:lpstr>More Mitigating Factors</vt:lpstr>
      <vt:lpstr>Preliminary Decision</vt:lpstr>
      <vt:lpstr>Final Decision</vt:lpstr>
      <vt:lpstr>Jett Hawkins</vt:lpstr>
      <vt:lpstr>Jett Hawkins Law</vt:lpstr>
      <vt:lpstr>Create a Respectful and Open Workplace for Natural hair Act</vt:lpstr>
      <vt:lpstr>CROWN Act</vt:lpstr>
      <vt:lpstr>One Day Rest in Seven Act</vt:lpstr>
      <vt:lpstr>Illinois Minimum Wage Law</vt:lpstr>
      <vt:lpstr>Illinois Family Bereavement Leave Law</vt:lpstr>
      <vt:lpstr>Family Bereavement Leave</vt:lpstr>
      <vt:lpstr>Illinois Personnel Record Review Act</vt:lpstr>
      <vt:lpstr>Victims’ Economic Security and Safety Act</vt:lpstr>
      <vt:lpstr>Work Authorization Status Discrimination </vt:lpstr>
      <vt:lpstr>Disability Discrimination</vt:lpstr>
      <vt:lpstr>Transgender Discrimination</vt:lpstr>
      <vt:lpstr>Artificial Intelligence Video Interview Act</vt:lpstr>
      <vt:lpstr>Illinois Equal Pay Act</vt:lpstr>
      <vt:lpstr>Paid Leaves of Absence </vt:lpstr>
      <vt:lpstr>Unpaid Leaves of Absence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EMPLOYMENT LAWS ALL ENTITIES SHOULD KNOW</dc:title>
  <dc:creator>Karin Anderson</dc:creator>
  <cp:lastModifiedBy>Karin Anderson</cp:lastModifiedBy>
  <cp:revision>24</cp:revision>
  <cp:lastPrinted>2022-10-07T20:09:27Z</cp:lastPrinted>
  <dcterms:created xsi:type="dcterms:W3CDTF">2022-10-06T18:03:47Z</dcterms:created>
  <dcterms:modified xsi:type="dcterms:W3CDTF">2022-10-10T04:01:41Z</dcterms:modified>
</cp:coreProperties>
</file>